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39"/>
  </p:notesMasterIdLst>
  <p:sldIdLst>
    <p:sldId id="256" r:id="rId3"/>
    <p:sldId id="257" r:id="rId4"/>
    <p:sldId id="260" r:id="rId5"/>
    <p:sldId id="270" r:id="rId6"/>
    <p:sldId id="274" r:id="rId7"/>
    <p:sldId id="272" r:id="rId8"/>
    <p:sldId id="273" r:id="rId9"/>
    <p:sldId id="271" r:id="rId10"/>
    <p:sldId id="275" r:id="rId11"/>
    <p:sldId id="284" r:id="rId12"/>
    <p:sldId id="285" r:id="rId13"/>
    <p:sldId id="258" r:id="rId14"/>
    <p:sldId id="261" r:id="rId15"/>
    <p:sldId id="262" r:id="rId16"/>
    <p:sldId id="259" r:id="rId17"/>
    <p:sldId id="267" r:id="rId18"/>
    <p:sldId id="268" r:id="rId19"/>
    <p:sldId id="265" r:id="rId20"/>
    <p:sldId id="266" r:id="rId21"/>
    <p:sldId id="289" r:id="rId22"/>
    <p:sldId id="276" r:id="rId23"/>
    <p:sldId id="277" r:id="rId24"/>
    <p:sldId id="278" r:id="rId25"/>
    <p:sldId id="279" r:id="rId26"/>
    <p:sldId id="280" r:id="rId27"/>
    <p:sldId id="281" r:id="rId28"/>
    <p:sldId id="282" r:id="rId29"/>
    <p:sldId id="263" r:id="rId30"/>
    <p:sldId id="283" r:id="rId31"/>
    <p:sldId id="290" r:id="rId32"/>
    <p:sldId id="288" r:id="rId33"/>
    <p:sldId id="291" r:id="rId34"/>
    <p:sldId id="292" r:id="rId35"/>
    <p:sldId id="293" r:id="rId36"/>
    <p:sldId id="287" r:id="rId37"/>
    <p:sldId id="264"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333"/>
    <p:restoredTop sz="94692"/>
  </p:normalViewPr>
  <p:slideViewPr>
    <p:cSldViewPr snapToGrid="0">
      <p:cViewPr varScale="1">
        <p:scale>
          <a:sx n="153" d="100"/>
          <a:sy n="153" d="100"/>
        </p:scale>
        <p:origin x="192" y="216"/>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13EAD2-E426-5646-A6AC-57FECC789C41}" type="datetimeFigureOut">
              <a:rPr lang="en-US" smtClean="0"/>
              <a:t>9/25/26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2693D6-0241-BF48-AC23-52DADFEE6915}" type="slidenum">
              <a:rPr lang="en-US" smtClean="0"/>
              <a:t>‹#›</a:t>
            </a:fld>
            <a:endParaRPr lang="en-US"/>
          </a:p>
        </p:txBody>
      </p:sp>
    </p:spTree>
    <p:extLst>
      <p:ext uri="{BB962C8B-B14F-4D97-AF65-F5344CB8AC3E}">
        <p14:creationId xmlns:p14="http://schemas.microsoft.com/office/powerpoint/2010/main" val="29260839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92693D6-0241-BF48-AC23-52DADFEE6915}" type="slidenum">
              <a:rPr lang="en-US" smtClean="0"/>
              <a:t>1</a:t>
            </a:fld>
            <a:endParaRPr lang="en-US"/>
          </a:p>
        </p:txBody>
      </p:sp>
    </p:spTree>
    <p:extLst>
      <p:ext uri="{BB962C8B-B14F-4D97-AF65-F5344CB8AC3E}">
        <p14:creationId xmlns:p14="http://schemas.microsoft.com/office/powerpoint/2010/main" val="33021716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Original.pdf and Update.pdf supplied by the user. Analysis compares the text of the two bylaws documents.</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cs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Original.pdf and Update.pdf supplied by the user. Analysis compares the text of the two bylaws documents.</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cs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Original.pdf and Update.pdf supplied by the user. Analysis compares the text of the two bylaws documents.</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cs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Original.pdf and Update.pdf supplied by the user. Analysis compares the text of the two bylaws documents.</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cs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Original.pdf and Update.pdf supplied by the user. Analysis compares the text of the two bylaws documents.</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cs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Original.pdf and Update.pdf supplied by the user. Analysis compares the text of the two bylaws documents.</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cs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Original.pdf and Update.pdf supplied by the user. Analysis compares the text of the two bylaws documents.</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cs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Original.pdf and Update.pdf supplied by the user. Analysis compares the text of the two bylaws documents.</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cs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Original.pdf and Update.pdf supplied by the user. Analysis compares the text of the two bylaws documents.</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cs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 Enrolled Texas Senate Bill 37 (89th Legislature); Texas Education Code sections 51.3522 and 51.3523; University of Houston System Board Policy 21.13; Original.pdf; Update.pdf. Main conclusion: membership terms, public-notice requirements, advisory status and quorum rules were required; agenda approval, administrative co-chairing, committee-chair appointments, annual charges, staff oversight and removal of Cabinet access were not required by SB 37.</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FB29A7-F600-2F03-6069-C8A81BDE91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3DC7DC-3ABD-8C29-0053-863F7F8101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310062-A573-C8DF-9ABD-649B97032EA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31D0B10-3BA8-A921-C407-83B186C77989}"/>
              </a:ext>
            </a:extLst>
          </p:cNvPr>
          <p:cNvSpPr>
            <a:spLocks noGrp="1"/>
          </p:cNvSpPr>
          <p:nvPr>
            <p:ph type="sldNum" sz="quarter" idx="5"/>
          </p:nvPr>
        </p:nvSpPr>
        <p:spPr/>
        <p:txBody>
          <a:bodyPr/>
          <a:lstStyle/>
          <a:p>
            <a:fld id="{B92693D6-0241-BF48-AC23-52DADFEE6915}" type="slidenum">
              <a:rPr lang="en-US" smtClean="0"/>
              <a:t>34</a:t>
            </a:fld>
            <a:endParaRPr lang="en-US"/>
          </a:p>
        </p:txBody>
      </p:sp>
    </p:spTree>
    <p:extLst>
      <p:ext uri="{BB962C8B-B14F-4D97-AF65-F5344CB8AC3E}">
        <p14:creationId xmlns:p14="http://schemas.microsoft.com/office/powerpoint/2010/main" val="15809766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46957-92F5-E352-51EB-2F82CE6D8AD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C1141A3-C2C6-8031-8318-CE33BC0205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6A3C7C1-218F-84E4-2405-CC11984E1559}"/>
              </a:ext>
            </a:extLst>
          </p:cNvPr>
          <p:cNvSpPr>
            <a:spLocks noGrp="1"/>
          </p:cNvSpPr>
          <p:nvPr>
            <p:ph type="dt" sz="half" idx="10"/>
          </p:nvPr>
        </p:nvSpPr>
        <p:spPr/>
        <p:txBody>
          <a:bodyPr/>
          <a:lstStyle/>
          <a:p>
            <a:fld id="{E589B3C4-302A-2046-A75D-988E116169A7}" type="datetimeFigureOut">
              <a:rPr lang="en-US" smtClean="0"/>
              <a:t>9/25/26</a:t>
            </a:fld>
            <a:endParaRPr lang="en-US"/>
          </a:p>
        </p:txBody>
      </p:sp>
      <p:sp>
        <p:nvSpPr>
          <p:cNvPr id="5" name="Footer Placeholder 4">
            <a:extLst>
              <a:ext uri="{FF2B5EF4-FFF2-40B4-BE49-F238E27FC236}">
                <a16:creationId xmlns:a16="http://schemas.microsoft.com/office/drawing/2014/main" id="{C2B7BEAC-B354-43BE-6791-9C4C6FE3AA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6CDC30-7253-21E7-4478-68A320BB7446}"/>
              </a:ext>
            </a:extLst>
          </p:cNvPr>
          <p:cNvSpPr>
            <a:spLocks noGrp="1"/>
          </p:cNvSpPr>
          <p:nvPr>
            <p:ph type="sldNum" sz="quarter" idx="12"/>
          </p:nvPr>
        </p:nvSpPr>
        <p:spPr/>
        <p:txBody>
          <a:bodyPr/>
          <a:lstStyle/>
          <a:p>
            <a:fld id="{EBB46378-4E4F-D548-BA44-0A6975478C25}" type="slidenum">
              <a:rPr lang="en-US" smtClean="0"/>
              <a:t>‹#›</a:t>
            </a:fld>
            <a:endParaRPr lang="en-US"/>
          </a:p>
        </p:txBody>
      </p:sp>
    </p:spTree>
    <p:extLst>
      <p:ext uri="{BB962C8B-B14F-4D97-AF65-F5344CB8AC3E}">
        <p14:creationId xmlns:p14="http://schemas.microsoft.com/office/powerpoint/2010/main" val="22698638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AC210-DDA3-ECAC-17FA-154F7B60EC2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A712577-AAD5-6599-D559-DC3BA3EC53C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F1A874-BE75-164E-887F-F5B35FDF140A}"/>
              </a:ext>
            </a:extLst>
          </p:cNvPr>
          <p:cNvSpPr>
            <a:spLocks noGrp="1"/>
          </p:cNvSpPr>
          <p:nvPr>
            <p:ph type="dt" sz="half" idx="10"/>
          </p:nvPr>
        </p:nvSpPr>
        <p:spPr/>
        <p:txBody>
          <a:bodyPr/>
          <a:lstStyle/>
          <a:p>
            <a:fld id="{E589B3C4-302A-2046-A75D-988E116169A7}" type="datetimeFigureOut">
              <a:rPr lang="en-US" smtClean="0"/>
              <a:t>9/25/26</a:t>
            </a:fld>
            <a:endParaRPr lang="en-US"/>
          </a:p>
        </p:txBody>
      </p:sp>
      <p:sp>
        <p:nvSpPr>
          <p:cNvPr id="5" name="Footer Placeholder 4">
            <a:extLst>
              <a:ext uri="{FF2B5EF4-FFF2-40B4-BE49-F238E27FC236}">
                <a16:creationId xmlns:a16="http://schemas.microsoft.com/office/drawing/2014/main" id="{E0449FE8-12DD-A91A-7495-409B565314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E54A12-EAA0-6F15-4A9C-4480A9EA7E8A}"/>
              </a:ext>
            </a:extLst>
          </p:cNvPr>
          <p:cNvSpPr>
            <a:spLocks noGrp="1"/>
          </p:cNvSpPr>
          <p:nvPr>
            <p:ph type="sldNum" sz="quarter" idx="12"/>
          </p:nvPr>
        </p:nvSpPr>
        <p:spPr/>
        <p:txBody>
          <a:bodyPr/>
          <a:lstStyle/>
          <a:p>
            <a:fld id="{EBB46378-4E4F-D548-BA44-0A6975478C25}" type="slidenum">
              <a:rPr lang="en-US" smtClean="0"/>
              <a:t>‹#›</a:t>
            </a:fld>
            <a:endParaRPr lang="en-US"/>
          </a:p>
        </p:txBody>
      </p:sp>
    </p:spTree>
    <p:extLst>
      <p:ext uri="{BB962C8B-B14F-4D97-AF65-F5344CB8AC3E}">
        <p14:creationId xmlns:p14="http://schemas.microsoft.com/office/powerpoint/2010/main" val="31121420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E2DF4-AF6B-55D1-A7C6-00B01163B01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68D0394-F319-2313-49C4-4DA7BC69D72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CF4F933-3DC6-4B9C-9EEE-F5A04BCFD2F2}"/>
              </a:ext>
            </a:extLst>
          </p:cNvPr>
          <p:cNvSpPr>
            <a:spLocks noGrp="1"/>
          </p:cNvSpPr>
          <p:nvPr>
            <p:ph type="dt" sz="half" idx="10"/>
          </p:nvPr>
        </p:nvSpPr>
        <p:spPr/>
        <p:txBody>
          <a:bodyPr/>
          <a:lstStyle/>
          <a:p>
            <a:fld id="{E589B3C4-302A-2046-A75D-988E116169A7}" type="datetimeFigureOut">
              <a:rPr lang="en-US" smtClean="0"/>
              <a:t>9/25/26</a:t>
            </a:fld>
            <a:endParaRPr lang="en-US"/>
          </a:p>
        </p:txBody>
      </p:sp>
      <p:sp>
        <p:nvSpPr>
          <p:cNvPr id="5" name="Footer Placeholder 4">
            <a:extLst>
              <a:ext uri="{FF2B5EF4-FFF2-40B4-BE49-F238E27FC236}">
                <a16:creationId xmlns:a16="http://schemas.microsoft.com/office/drawing/2014/main" id="{55DAAD2F-BAC5-AB90-1F7E-8ACA61068C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4CBBAE-BF28-3673-64F0-E134347E44D3}"/>
              </a:ext>
            </a:extLst>
          </p:cNvPr>
          <p:cNvSpPr>
            <a:spLocks noGrp="1"/>
          </p:cNvSpPr>
          <p:nvPr>
            <p:ph type="sldNum" sz="quarter" idx="12"/>
          </p:nvPr>
        </p:nvSpPr>
        <p:spPr/>
        <p:txBody>
          <a:bodyPr/>
          <a:lstStyle/>
          <a:p>
            <a:fld id="{EBB46378-4E4F-D548-BA44-0A6975478C25}" type="slidenum">
              <a:rPr lang="en-US" smtClean="0"/>
              <a:t>‹#›</a:t>
            </a:fld>
            <a:endParaRPr lang="en-US"/>
          </a:p>
        </p:txBody>
      </p:sp>
    </p:spTree>
    <p:extLst>
      <p:ext uri="{BB962C8B-B14F-4D97-AF65-F5344CB8AC3E}">
        <p14:creationId xmlns:p14="http://schemas.microsoft.com/office/powerpoint/2010/main" val="15768884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C116F-59B1-A8D9-2307-BB20E55DED2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A2B55A3-5739-7D57-2965-78238AB5224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3307C5D-7286-DC65-1052-76D60B84B34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7E4FDC7-B9B5-6E43-FFED-3C0677D1EBAF}"/>
              </a:ext>
            </a:extLst>
          </p:cNvPr>
          <p:cNvSpPr>
            <a:spLocks noGrp="1"/>
          </p:cNvSpPr>
          <p:nvPr>
            <p:ph type="dt" sz="half" idx="10"/>
          </p:nvPr>
        </p:nvSpPr>
        <p:spPr/>
        <p:txBody>
          <a:bodyPr/>
          <a:lstStyle/>
          <a:p>
            <a:fld id="{E589B3C4-302A-2046-A75D-988E116169A7}" type="datetimeFigureOut">
              <a:rPr lang="en-US" smtClean="0"/>
              <a:t>9/25/26</a:t>
            </a:fld>
            <a:endParaRPr lang="en-US"/>
          </a:p>
        </p:txBody>
      </p:sp>
      <p:sp>
        <p:nvSpPr>
          <p:cNvPr id="6" name="Footer Placeholder 5">
            <a:extLst>
              <a:ext uri="{FF2B5EF4-FFF2-40B4-BE49-F238E27FC236}">
                <a16:creationId xmlns:a16="http://schemas.microsoft.com/office/drawing/2014/main" id="{687398C8-FCE3-2C86-9093-EE97DEAAD5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1A8FFE7-E0C1-3F37-B404-8E96E7292AD7}"/>
              </a:ext>
            </a:extLst>
          </p:cNvPr>
          <p:cNvSpPr>
            <a:spLocks noGrp="1"/>
          </p:cNvSpPr>
          <p:nvPr>
            <p:ph type="sldNum" sz="quarter" idx="12"/>
          </p:nvPr>
        </p:nvSpPr>
        <p:spPr/>
        <p:txBody>
          <a:bodyPr/>
          <a:lstStyle/>
          <a:p>
            <a:fld id="{EBB46378-4E4F-D548-BA44-0A6975478C25}" type="slidenum">
              <a:rPr lang="en-US" smtClean="0"/>
              <a:t>‹#›</a:t>
            </a:fld>
            <a:endParaRPr lang="en-US"/>
          </a:p>
        </p:txBody>
      </p:sp>
    </p:spTree>
    <p:extLst>
      <p:ext uri="{BB962C8B-B14F-4D97-AF65-F5344CB8AC3E}">
        <p14:creationId xmlns:p14="http://schemas.microsoft.com/office/powerpoint/2010/main" val="24294651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D6126C-EFFC-6144-448B-DB9ED5FECA6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7A19240-32DA-9A4F-0217-4767B32C0EA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AFC3126-51AA-6EF1-1F1D-721E70EF315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5A968EA-50AB-178D-8B8E-B1BC37A06E2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07FCA2E-D72D-4560-8AF3-CC0F83FC6F4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9DFFDCB-31F5-3AD5-441E-63EB0888F916}"/>
              </a:ext>
            </a:extLst>
          </p:cNvPr>
          <p:cNvSpPr>
            <a:spLocks noGrp="1"/>
          </p:cNvSpPr>
          <p:nvPr>
            <p:ph type="dt" sz="half" idx="10"/>
          </p:nvPr>
        </p:nvSpPr>
        <p:spPr/>
        <p:txBody>
          <a:bodyPr/>
          <a:lstStyle/>
          <a:p>
            <a:fld id="{E589B3C4-302A-2046-A75D-988E116169A7}" type="datetimeFigureOut">
              <a:rPr lang="en-US" smtClean="0"/>
              <a:t>9/25/26</a:t>
            </a:fld>
            <a:endParaRPr lang="en-US"/>
          </a:p>
        </p:txBody>
      </p:sp>
      <p:sp>
        <p:nvSpPr>
          <p:cNvPr id="8" name="Footer Placeholder 7">
            <a:extLst>
              <a:ext uri="{FF2B5EF4-FFF2-40B4-BE49-F238E27FC236}">
                <a16:creationId xmlns:a16="http://schemas.microsoft.com/office/drawing/2014/main" id="{2F8E6DEC-CC28-BACE-7963-992F021092D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50119E8-A220-59FB-D556-1E41899C88AD}"/>
              </a:ext>
            </a:extLst>
          </p:cNvPr>
          <p:cNvSpPr>
            <a:spLocks noGrp="1"/>
          </p:cNvSpPr>
          <p:nvPr>
            <p:ph type="sldNum" sz="quarter" idx="12"/>
          </p:nvPr>
        </p:nvSpPr>
        <p:spPr/>
        <p:txBody>
          <a:bodyPr/>
          <a:lstStyle/>
          <a:p>
            <a:fld id="{EBB46378-4E4F-D548-BA44-0A6975478C25}" type="slidenum">
              <a:rPr lang="en-US" smtClean="0"/>
              <a:t>‹#›</a:t>
            </a:fld>
            <a:endParaRPr lang="en-US"/>
          </a:p>
        </p:txBody>
      </p:sp>
    </p:spTree>
    <p:extLst>
      <p:ext uri="{BB962C8B-B14F-4D97-AF65-F5344CB8AC3E}">
        <p14:creationId xmlns:p14="http://schemas.microsoft.com/office/powerpoint/2010/main" val="21372564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FE4FE-6B7E-2F27-8023-A3E85DB3B74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27DE0DD-111C-745F-0DB0-0556FC6B706D}"/>
              </a:ext>
            </a:extLst>
          </p:cNvPr>
          <p:cNvSpPr>
            <a:spLocks noGrp="1"/>
          </p:cNvSpPr>
          <p:nvPr>
            <p:ph type="dt" sz="half" idx="10"/>
          </p:nvPr>
        </p:nvSpPr>
        <p:spPr/>
        <p:txBody>
          <a:bodyPr/>
          <a:lstStyle/>
          <a:p>
            <a:fld id="{E589B3C4-302A-2046-A75D-988E116169A7}" type="datetimeFigureOut">
              <a:rPr lang="en-US" smtClean="0"/>
              <a:t>9/25/26</a:t>
            </a:fld>
            <a:endParaRPr lang="en-US"/>
          </a:p>
        </p:txBody>
      </p:sp>
      <p:sp>
        <p:nvSpPr>
          <p:cNvPr id="4" name="Footer Placeholder 3">
            <a:extLst>
              <a:ext uri="{FF2B5EF4-FFF2-40B4-BE49-F238E27FC236}">
                <a16:creationId xmlns:a16="http://schemas.microsoft.com/office/drawing/2014/main" id="{3E9F5240-1C88-1E9A-1119-6DAC18080E7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87AF289-A33B-7293-E319-626326578BF0}"/>
              </a:ext>
            </a:extLst>
          </p:cNvPr>
          <p:cNvSpPr>
            <a:spLocks noGrp="1"/>
          </p:cNvSpPr>
          <p:nvPr>
            <p:ph type="sldNum" sz="quarter" idx="12"/>
          </p:nvPr>
        </p:nvSpPr>
        <p:spPr/>
        <p:txBody>
          <a:bodyPr/>
          <a:lstStyle/>
          <a:p>
            <a:fld id="{EBB46378-4E4F-D548-BA44-0A6975478C25}" type="slidenum">
              <a:rPr lang="en-US" smtClean="0"/>
              <a:t>‹#›</a:t>
            </a:fld>
            <a:endParaRPr lang="en-US"/>
          </a:p>
        </p:txBody>
      </p:sp>
    </p:spTree>
    <p:extLst>
      <p:ext uri="{BB962C8B-B14F-4D97-AF65-F5344CB8AC3E}">
        <p14:creationId xmlns:p14="http://schemas.microsoft.com/office/powerpoint/2010/main" val="31438928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9FA5C8D-F587-61C7-2259-FDAD03D6E0CF}"/>
              </a:ext>
            </a:extLst>
          </p:cNvPr>
          <p:cNvSpPr>
            <a:spLocks noGrp="1"/>
          </p:cNvSpPr>
          <p:nvPr>
            <p:ph type="dt" sz="half" idx="10"/>
          </p:nvPr>
        </p:nvSpPr>
        <p:spPr/>
        <p:txBody>
          <a:bodyPr/>
          <a:lstStyle/>
          <a:p>
            <a:fld id="{E589B3C4-302A-2046-A75D-988E116169A7}" type="datetimeFigureOut">
              <a:rPr lang="en-US" smtClean="0"/>
              <a:t>9/25/26</a:t>
            </a:fld>
            <a:endParaRPr lang="en-US"/>
          </a:p>
        </p:txBody>
      </p:sp>
      <p:sp>
        <p:nvSpPr>
          <p:cNvPr id="3" name="Footer Placeholder 2">
            <a:extLst>
              <a:ext uri="{FF2B5EF4-FFF2-40B4-BE49-F238E27FC236}">
                <a16:creationId xmlns:a16="http://schemas.microsoft.com/office/drawing/2014/main" id="{8B65E4FB-3420-D4DC-EC60-227AE8D2E2A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4CC4476-65E5-7B5C-21D0-9207084F549B}"/>
              </a:ext>
            </a:extLst>
          </p:cNvPr>
          <p:cNvSpPr>
            <a:spLocks noGrp="1"/>
          </p:cNvSpPr>
          <p:nvPr>
            <p:ph type="sldNum" sz="quarter" idx="12"/>
          </p:nvPr>
        </p:nvSpPr>
        <p:spPr/>
        <p:txBody>
          <a:bodyPr/>
          <a:lstStyle/>
          <a:p>
            <a:fld id="{EBB46378-4E4F-D548-BA44-0A6975478C25}" type="slidenum">
              <a:rPr lang="en-US" smtClean="0"/>
              <a:t>‹#›</a:t>
            </a:fld>
            <a:endParaRPr lang="en-US"/>
          </a:p>
        </p:txBody>
      </p:sp>
    </p:spTree>
    <p:extLst>
      <p:ext uri="{BB962C8B-B14F-4D97-AF65-F5344CB8AC3E}">
        <p14:creationId xmlns:p14="http://schemas.microsoft.com/office/powerpoint/2010/main" val="15915903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BE11E-D447-A093-2D29-180641A718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1C79739-6351-26B9-B43F-A87CC763283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70E1154-C420-B739-700F-1133911212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B6229E-1EDF-0B6E-ABF0-B5F193951C57}"/>
              </a:ext>
            </a:extLst>
          </p:cNvPr>
          <p:cNvSpPr>
            <a:spLocks noGrp="1"/>
          </p:cNvSpPr>
          <p:nvPr>
            <p:ph type="dt" sz="half" idx="10"/>
          </p:nvPr>
        </p:nvSpPr>
        <p:spPr/>
        <p:txBody>
          <a:bodyPr/>
          <a:lstStyle/>
          <a:p>
            <a:fld id="{E589B3C4-302A-2046-A75D-988E116169A7}" type="datetimeFigureOut">
              <a:rPr lang="en-US" smtClean="0"/>
              <a:t>9/25/26</a:t>
            </a:fld>
            <a:endParaRPr lang="en-US"/>
          </a:p>
        </p:txBody>
      </p:sp>
      <p:sp>
        <p:nvSpPr>
          <p:cNvPr id="6" name="Footer Placeholder 5">
            <a:extLst>
              <a:ext uri="{FF2B5EF4-FFF2-40B4-BE49-F238E27FC236}">
                <a16:creationId xmlns:a16="http://schemas.microsoft.com/office/drawing/2014/main" id="{2715D229-61CE-8AE9-1E1E-F6A98FB4FC2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48B75CD-E6C9-FD75-90C3-6552D2480FC5}"/>
              </a:ext>
            </a:extLst>
          </p:cNvPr>
          <p:cNvSpPr>
            <a:spLocks noGrp="1"/>
          </p:cNvSpPr>
          <p:nvPr>
            <p:ph type="sldNum" sz="quarter" idx="12"/>
          </p:nvPr>
        </p:nvSpPr>
        <p:spPr/>
        <p:txBody>
          <a:bodyPr/>
          <a:lstStyle/>
          <a:p>
            <a:fld id="{EBB46378-4E4F-D548-BA44-0A6975478C25}" type="slidenum">
              <a:rPr lang="en-US" smtClean="0"/>
              <a:t>‹#›</a:t>
            </a:fld>
            <a:endParaRPr lang="en-US"/>
          </a:p>
        </p:txBody>
      </p:sp>
    </p:spTree>
    <p:extLst>
      <p:ext uri="{BB962C8B-B14F-4D97-AF65-F5344CB8AC3E}">
        <p14:creationId xmlns:p14="http://schemas.microsoft.com/office/powerpoint/2010/main" val="752595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D9C54-88CE-E920-2993-22FCA11E3C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5EA9DFA-C4E2-3B84-B86F-70C47C25EB7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3F237B0-2D3A-4322-CA5B-991F8FA5E3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89E509A-19C7-2BCA-38F7-E684C5E6AB6B}"/>
              </a:ext>
            </a:extLst>
          </p:cNvPr>
          <p:cNvSpPr>
            <a:spLocks noGrp="1"/>
          </p:cNvSpPr>
          <p:nvPr>
            <p:ph type="dt" sz="half" idx="10"/>
          </p:nvPr>
        </p:nvSpPr>
        <p:spPr/>
        <p:txBody>
          <a:bodyPr/>
          <a:lstStyle/>
          <a:p>
            <a:fld id="{E589B3C4-302A-2046-A75D-988E116169A7}" type="datetimeFigureOut">
              <a:rPr lang="en-US" smtClean="0"/>
              <a:t>9/25/26</a:t>
            </a:fld>
            <a:endParaRPr lang="en-US"/>
          </a:p>
        </p:txBody>
      </p:sp>
      <p:sp>
        <p:nvSpPr>
          <p:cNvPr id="6" name="Footer Placeholder 5">
            <a:extLst>
              <a:ext uri="{FF2B5EF4-FFF2-40B4-BE49-F238E27FC236}">
                <a16:creationId xmlns:a16="http://schemas.microsoft.com/office/drawing/2014/main" id="{4FDC6FA6-D7D1-3F09-9466-7B6D0104E8C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EA5EBB-3E01-95BA-C8F9-0139154DB155}"/>
              </a:ext>
            </a:extLst>
          </p:cNvPr>
          <p:cNvSpPr>
            <a:spLocks noGrp="1"/>
          </p:cNvSpPr>
          <p:nvPr>
            <p:ph type="sldNum" sz="quarter" idx="12"/>
          </p:nvPr>
        </p:nvSpPr>
        <p:spPr/>
        <p:txBody>
          <a:bodyPr/>
          <a:lstStyle/>
          <a:p>
            <a:fld id="{EBB46378-4E4F-D548-BA44-0A6975478C25}" type="slidenum">
              <a:rPr lang="en-US" smtClean="0"/>
              <a:t>‹#›</a:t>
            </a:fld>
            <a:endParaRPr lang="en-US"/>
          </a:p>
        </p:txBody>
      </p:sp>
    </p:spTree>
    <p:extLst>
      <p:ext uri="{BB962C8B-B14F-4D97-AF65-F5344CB8AC3E}">
        <p14:creationId xmlns:p14="http://schemas.microsoft.com/office/powerpoint/2010/main" val="25100368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CC208-A721-FB67-765D-79CA17F066E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7E94449-60F4-0A1F-7DB1-D062EB34554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80679C-A147-5481-67E8-A741E0DFA65B}"/>
              </a:ext>
            </a:extLst>
          </p:cNvPr>
          <p:cNvSpPr>
            <a:spLocks noGrp="1"/>
          </p:cNvSpPr>
          <p:nvPr>
            <p:ph type="dt" sz="half" idx="10"/>
          </p:nvPr>
        </p:nvSpPr>
        <p:spPr/>
        <p:txBody>
          <a:bodyPr/>
          <a:lstStyle/>
          <a:p>
            <a:fld id="{E589B3C4-302A-2046-A75D-988E116169A7}" type="datetimeFigureOut">
              <a:rPr lang="en-US" smtClean="0"/>
              <a:t>9/25/26</a:t>
            </a:fld>
            <a:endParaRPr lang="en-US"/>
          </a:p>
        </p:txBody>
      </p:sp>
      <p:sp>
        <p:nvSpPr>
          <p:cNvPr id="5" name="Footer Placeholder 4">
            <a:extLst>
              <a:ext uri="{FF2B5EF4-FFF2-40B4-BE49-F238E27FC236}">
                <a16:creationId xmlns:a16="http://schemas.microsoft.com/office/drawing/2014/main" id="{643A5705-0697-1998-6857-4524B3223A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E23454-9211-6A06-DD5B-974A0D741EEF}"/>
              </a:ext>
            </a:extLst>
          </p:cNvPr>
          <p:cNvSpPr>
            <a:spLocks noGrp="1"/>
          </p:cNvSpPr>
          <p:nvPr>
            <p:ph type="sldNum" sz="quarter" idx="12"/>
          </p:nvPr>
        </p:nvSpPr>
        <p:spPr/>
        <p:txBody>
          <a:bodyPr/>
          <a:lstStyle/>
          <a:p>
            <a:fld id="{EBB46378-4E4F-D548-BA44-0A6975478C25}" type="slidenum">
              <a:rPr lang="en-US" smtClean="0"/>
              <a:t>‹#›</a:t>
            </a:fld>
            <a:endParaRPr lang="en-US"/>
          </a:p>
        </p:txBody>
      </p:sp>
    </p:spTree>
    <p:extLst>
      <p:ext uri="{BB962C8B-B14F-4D97-AF65-F5344CB8AC3E}">
        <p14:creationId xmlns:p14="http://schemas.microsoft.com/office/powerpoint/2010/main" val="9809996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3D120D8-BCC3-3672-D29C-3AC09313407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E0F5236-AA17-4967-C13E-650DBE4E979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B518BF-E069-9918-C485-F33E44DD0157}"/>
              </a:ext>
            </a:extLst>
          </p:cNvPr>
          <p:cNvSpPr>
            <a:spLocks noGrp="1"/>
          </p:cNvSpPr>
          <p:nvPr>
            <p:ph type="dt" sz="half" idx="10"/>
          </p:nvPr>
        </p:nvSpPr>
        <p:spPr/>
        <p:txBody>
          <a:bodyPr/>
          <a:lstStyle/>
          <a:p>
            <a:fld id="{E589B3C4-302A-2046-A75D-988E116169A7}" type="datetimeFigureOut">
              <a:rPr lang="en-US" smtClean="0"/>
              <a:t>9/25/26</a:t>
            </a:fld>
            <a:endParaRPr lang="en-US"/>
          </a:p>
        </p:txBody>
      </p:sp>
      <p:sp>
        <p:nvSpPr>
          <p:cNvPr id="5" name="Footer Placeholder 4">
            <a:extLst>
              <a:ext uri="{FF2B5EF4-FFF2-40B4-BE49-F238E27FC236}">
                <a16:creationId xmlns:a16="http://schemas.microsoft.com/office/drawing/2014/main" id="{790839BD-1440-C575-0290-181553AF53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E3E8E4-C67B-7A0C-D85B-96E0870609EB}"/>
              </a:ext>
            </a:extLst>
          </p:cNvPr>
          <p:cNvSpPr>
            <a:spLocks noGrp="1"/>
          </p:cNvSpPr>
          <p:nvPr>
            <p:ph type="sldNum" sz="quarter" idx="12"/>
          </p:nvPr>
        </p:nvSpPr>
        <p:spPr/>
        <p:txBody>
          <a:bodyPr/>
          <a:lstStyle/>
          <a:p>
            <a:fld id="{EBB46378-4E4F-D548-BA44-0A6975478C25}" type="slidenum">
              <a:rPr lang="en-US" smtClean="0"/>
              <a:t>‹#›</a:t>
            </a:fld>
            <a:endParaRPr lang="en-US"/>
          </a:p>
        </p:txBody>
      </p:sp>
    </p:spTree>
    <p:extLst>
      <p:ext uri="{BB962C8B-B14F-4D97-AF65-F5344CB8AC3E}">
        <p14:creationId xmlns:p14="http://schemas.microsoft.com/office/powerpoint/2010/main" val="3378856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61990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6A4FA60-5B0C-B50B-11E5-4BCFB53828D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B9C99D3-D193-31D4-9506-B98AD3CF040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2891F7-3723-F5FD-3744-F86988236B3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589B3C4-302A-2046-A75D-988E116169A7}" type="datetimeFigureOut">
              <a:rPr lang="en-US" smtClean="0"/>
              <a:t>9/25/26</a:t>
            </a:fld>
            <a:endParaRPr lang="en-US"/>
          </a:p>
        </p:txBody>
      </p:sp>
      <p:sp>
        <p:nvSpPr>
          <p:cNvPr id="5" name="Footer Placeholder 4">
            <a:extLst>
              <a:ext uri="{FF2B5EF4-FFF2-40B4-BE49-F238E27FC236}">
                <a16:creationId xmlns:a16="http://schemas.microsoft.com/office/drawing/2014/main" id="{8B7567DB-2DA0-BEAA-2E5F-096D86F80E0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A60BD3F-7B9C-7D0D-6790-D37BCBF4104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BB46378-4E4F-D548-BA44-0A6975478C25}" type="slidenum">
              <a:rPr lang="en-US" smtClean="0"/>
              <a:t>‹#›</a:t>
            </a:fld>
            <a:endParaRPr lang="en-US"/>
          </a:p>
        </p:txBody>
      </p:sp>
    </p:spTree>
    <p:extLst>
      <p:ext uri="{BB962C8B-B14F-4D97-AF65-F5344CB8AC3E}">
        <p14:creationId xmlns:p14="http://schemas.microsoft.com/office/powerpoint/2010/main" val="25378813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19657659"/>
      </p:ext>
    </p:extLst>
  </p:cSld>
  <p:clrMap bg1="lt1" tx1="dk1" bg2="lt2" tx2="dk2" accent1="accent1" accent2="accent2" accent3="accent3" accent4="accent4" accent5="accent5" accent6="accent6" hlink="hlink" folHlink="folHlink"/>
  <p:sldLayoutIdLst>
    <p:sldLayoutId id="2147483661"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aacu.org/webinars/fostering-trust-within-shared-governance-structures"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en.wikipedia.org/wiki/Wicked_problem"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wolterskluwer.com/en/expert-insights/how-shared-governance-in-nursing-works" TargetMode="External"/><Relationship Id="rId2" Type="http://schemas.openxmlformats.org/officeDocument/2006/relationships/hyperlink" Target="https://www.ncbi.nlm.nih.gov/books/NBK549862/" TargetMode="External"/><Relationship Id="rId1" Type="http://schemas.openxmlformats.org/officeDocument/2006/relationships/slideLayout" Target="../slideLayouts/slideLayout2.xml"/><Relationship Id="rId5" Type="http://schemas.openxmlformats.org/officeDocument/2006/relationships/hyperlink" Target="https://jprm.scholasticahq.com/article/18875-from-consultation-to-coproduction-a-comparison-of-participation-in-poverty-research" TargetMode="External"/><Relationship Id="rId4" Type="http://schemas.openxmlformats.org/officeDocument/2006/relationships/hyperlink" Target="https://nonprofitresources.ca/wp-content/uploads/2022/11/Continuum-of-participation-in-a-nonprofits-governance-resource_final.pdf" TargetMode="External"/></Relationships>
</file>

<file path=ppt/slides/_rels/slide13.xml.rels><?xml version="1.0" encoding="UTF-8" standalone="yes"?>
<Relationships xmlns="http://schemas.openxmlformats.org/package/2006/relationships"><Relationship Id="rId8" Type="http://schemas.openxmlformats.org/officeDocument/2006/relationships/hyperlink" Target="https://www.youtube.com/watch?v=SPPvbVoVfxY&amp;t=4" TargetMode="External"/><Relationship Id="rId3" Type="http://schemas.openxmlformats.org/officeDocument/2006/relationships/hyperlink" Target="https://www.linkedin.com/pulse/dont-confuse-participatory-leadership-shared-gen-guanci" TargetMode="External"/><Relationship Id="rId7" Type="http://schemas.openxmlformats.org/officeDocument/2006/relationships/hyperlink" Target="https://misq.umn.edu/misq/article-pdf/32/1/67/11150/4_xueliangboulton.pdf" TargetMode="External"/><Relationship Id="rId2" Type="http://schemas.openxmlformats.org/officeDocument/2006/relationships/hyperlink" Target="https://chcm.com/news-events/shared-governance-in-nursing/" TargetMode="External"/><Relationship Id="rId1" Type="http://schemas.openxmlformats.org/officeDocument/2006/relationships/slideLayout" Target="../slideLayouts/slideLayout2.xml"/><Relationship Id="rId6" Type="http://schemas.openxmlformats.org/officeDocument/2006/relationships/hyperlink" Target="https://www.slideshare.net/slideshow/shared-governance-255726861/255726861" TargetMode="External"/><Relationship Id="rId5" Type="http://schemas.openxmlformats.org/officeDocument/2006/relationships/hyperlink" Target="https://www.myamericannurse.com/shared-governance/" TargetMode="External"/><Relationship Id="rId4" Type="http://schemas.openxmlformats.org/officeDocument/2006/relationships/hyperlink" Target="https://chcm.com/shared-governance-what-it-is-and-what-it-is-not/"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nonprofitresources.ca/wp-content/uploads/2022/11/Continuum-of-participation-in-a-nonprofits-governance-resource_final.pdf"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www.chronicle.com/article/college-leaders-play-down-their-involvement-in-compact-2-0"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s://onlinelibrary.wiley.com/doi/10.1002/9781119744856.ch2" TargetMode="External"/><Relationship Id="rId2" Type="http://schemas.openxmlformats.org/officeDocument/2006/relationships/hyperlink" Target="https://en.wikipedia.org/wiki/Wicked_problem" TargetMode="External"/><Relationship Id="rId1" Type="http://schemas.openxmlformats.org/officeDocument/2006/relationships/slideLayout" Target="../slideLayouts/slideLayout2.xml"/><Relationship Id="rId6" Type="http://schemas.openxmlformats.org/officeDocument/2006/relationships/hyperlink" Target="https://www.ncbi.nlm.nih.gov/pmc/articles/PMC8918592/" TargetMode="External"/><Relationship Id="rId5" Type="http://schemas.openxmlformats.org/officeDocument/2006/relationships/hyperlink" Target="https://www.tandfonline.com/doi/full/10.1080/14649350802041654" TargetMode="External"/><Relationship Id="rId4" Type="http://schemas.openxmlformats.org/officeDocument/2006/relationships/hyperlink" Target="https://www.sciencedirect.com/science/article/pii/S240587262500002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C4D06-D79E-263A-1A56-E28143C5638A}"/>
              </a:ext>
            </a:extLst>
          </p:cNvPr>
          <p:cNvSpPr>
            <a:spLocks noGrp="1"/>
          </p:cNvSpPr>
          <p:nvPr>
            <p:ph type="ctrTitle"/>
          </p:nvPr>
        </p:nvSpPr>
        <p:spPr/>
        <p:txBody>
          <a:bodyPr>
            <a:normAutofit fontScale="90000"/>
          </a:bodyPr>
          <a:lstStyle/>
          <a:p>
            <a:br>
              <a:rPr lang="en-US" dirty="0"/>
            </a:br>
            <a:r>
              <a:rPr lang="en-US" dirty="0"/>
              <a:t>S</a:t>
            </a:r>
            <a:br>
              <a:rPr lang="en-US" dirty="0"/>
            </a:br>
            <a:br>
              <a:rPr lang="en-US" dirty="0"/>
            </a:br>
            <a:br>
              <a:rPr lang="en-US" dirty="0"/>
            </a:br>
            <a:r>
              <a:rPr lang="en-US" dirty="0"/>
              <a:t>SB37 Effects on Shared Governance at UH: A Pre &amp; Post Assessment</a:t>
            </a:r>
            <a:br>
              <a:rPr lang="en-US" dirty="0"/>
            </a:br>
            <a:endParaRPr lang="en-US" dirty="0"/>
          </a:p>
        </p:txBody>
      </p:sp>
      <p:sp>
        <p:nvSpPr>
          <p:cNvPr id="3" name="Subtitle 2">
            <a:extLst>
              <a:ext uri="{FF2B5EF4-FFF2-40B4-BE49-F238E27FC236}">
                <a16:creationId xmlns:a16="http://schemas.microsoft.com/office/drawing/2014/main" id="{F6114674-BEA5-F327-CAA5-79B4350EA423}"/>
              </a:ext>
            </a:extLst>
          </p:cNvPr>
          <p:cNvSpPr>
            <a:spLocks noGrp="1"/>
          </p:cNvSpPr>
          <p:nvPr>
            <p:ph type="subTitle" idx="1"/>
          </p:nvPr>
        </p:nvSpPr>
        <p:spPr>
          <a:xfrm>
            <a:off x="1194390" y="3070410"/>
            <a:ext cx="9473609" cy="1655762"/>
          </a:xfrm>
        </p:spPr>
        <p:txBody>
          <a:bodyPr/>
          <a:lstStyle/>
          <a:p>
            <a:r>
              <a:rPr lang="en-US" dirty="0"/>
              <a:t>Texas Council of Faculty Senates, Fall Meeting</a:t>
            </a:r>
          </a:p>
          <a:p>
            <a:r>
              <a:rPr lang="en-US" dirty="0"/>
              <a:t>September 25, 2026 Austin, TX</a:t>
            </a:r>
          </a:p>
        </p:txBody>
      </p:sp>
      <p:sp>
        <p:nvSpPr>
          <p:cNvPr id="4" name="Rectangle 1">
            <a:extLst>
              <a:ext uri="{FF2B5EF4-FFF2-40B4-BE49-F238E27FC236}">
                <a16:creationId xmlns:a16="http://schemas.microsoft.com/office/drawing/2014/main" id="{395EF167-12D7-9D74-2F18-D451308FC2A2}"/>
              </a:ext>
            </a:extLst>
          </p:cNvPr>
          <p:cNvSpPr>
            <a:spLocks noChangeArrowheads="1"/>
          </p:cNvSpPr>
          <p:nvPr/>
        </p:nvSpPr>
        <p:spPr bwMode="auto">
          <a:xfrm>
            <a:off x="1273877" y="4596809"/>
            <a:ext cx="876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lgn="ctr" eaLnBrk="1" hangingPunct="1">
              <a:spcBef>
                <a:spcPct val="0"/>
              </a:spcBef>
              <a:buFontTx/>
              <a:buNone/>
            </a:pPr>
            <a:r>
              <a:rPr lang="en-US" altLang="en-US" sz="1800" b="1" dirty="0">
                <a:latin typeface="Arial" panose="020B0604020202020204" pitchFamily="34" charset="0"/>
              </a:rPr>
              <a:t>Dr. Wynne W. Chin</a:t>
            </a:r>
            <a:r>
              <a:rPr lang="en-US" altLang="en-US" sz="1800" b="1" baseline="30000" dirty="0">
                <a:latin typeface="Arial" panose="020B0604020202020204" pitchFamily="34" charset="0"/>
              </a:rPr>
              <a:t>*</a:t>
            </a:r>
            <a:endParaRPr lang="en-US" altLang="en-US" sz="1800" b="1" dirty="0">
              <a:latin typeface="Arial" panose="020B0604020202020204" pitchFamily="34" charset="0"/>
            </a:endParaRPr>
          </a:p>
          <a:p>
            <a:pPr algn="ctr" eaLnBrk="1" hangingPunct="1">
              <a:spcBef>
                <a:spcPct val="0"/>
              </a:spcBef>
              <a:buFontTx/>
              <a:buNone/>
            </a:pPr>
            <a:r>
              <a:rPr lang="en-US" altLang="en-US" sz="1800" b="1" dirty="0">
                <a:latin typeface="Arial" panose="020B0604020202020204" pitchFamily="34" charset="0"/>
              </a:rPr>
              <a:t>C. T. Bauer Professor of Decision Science - University of Houston</a:t>
            </a:r>
          </a:p>
        </p:txBody>
      </p:sp>
      <p:sp>
        <p:nvSpPr>
          <p:cNvPr id="6" name="TextBox 5">
            <a:extLst>
              <a:ext uri="{FF2B5EF4-FFF2-40B4-BE49-F238E27FC236}">
                <a16:creationId xmlns:a16="http://schemas.microsoft.com/office/drawing/2014/main" id="{265077CE-C479-41F4-FF4A-8A77BE7FCE4C}"/>
              </a:ext>
            </a:extLst>
          </p:cNvPr>
          <p:cNvSpPr txBox="1"/>
          <p:nvPr/>
        </p:nvSpPr>
        <p:spPr>
          <a:xfrm>
            <a:off x="223284" y="6027888"/>
            <a:ext cx="11144251" cy="923330"/>
          </a:xfrm>
          <a:prstGeom prst="rect">
            <a:avLst/>
          </a:prstGeom>
          <a:noFill/>
        </p:spPr>
        <p:txBody>
          <a:bodyPr wrap="square" rtlCol="0">
            <a:spAutoFit/>
          </a:bodyPr>
          <a:lstStyle/>
          <a:p>
            <a:r>
              <a:rPr lang="en-US" dirty="0"/>
              <a:t>* The views and material expressed in this presentation are solely my own as an individual and do not necessarily reflect the official positions, policies, or opinions of the University of Houston. Any factual errors are non-intentional.</a:t>
            </a:r>
          </a:p>
        </p:txBody>
      </p:sp>
    </p:spTree>
    <p:extLst>
      <p:ext uri="{BB962C8B-B14F-4D97-AF65-F5344CB8AC3E}">
        <p14:creationId xmlns:p14="http://schemas.microsoft.com/office/powerpoint/2010/main" val="33430399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DE6B2F6-9551-5A25-476F-41DEFF418F08}"/>
              </a:ext>
            </a:extLst>
          </p:cNvPr>
          <p:cNvSpPr txBox="1"/>
          <p:nvPr/>
        </p:nvSpPr>
        <p:spPr>
          <a:xfrm>
            <a:off x="237460" y="25360"/>
            <a:ext cx="11717079" cy="6463308"/>
          </a:xfrm>
          <a:prstGeom prst="rect">
            <a:avLst/>
          </a:prstGeom>
          <a:noFill/>
        </p:spPr>
        <p:txBody>
          <a:bodyPr wrap="square">
            <a:spAutoFit/>
          </a:bodyPr>
          <a:lstStyle/>
          <a:p>
            <a:pPr algn="ctr">
              <a:buNone/>
            </a:pPr>
            <a:r>
              <a:rPr lang="en-US" sz="2400" b="0" i="0" dirty="0">
                <a:effectLst/>
                <a:latin typeface="Aptos" panose="020B0004020202020204" pitchFamily="34" charset="0"/>
              </a:rPr>
              <a:t>"Fostering Trust Within Shared Governance Structures</a:t>
            </a:r>
          </a:p>
          <a:p>
            <a:pPr algn="l">
              <a:buNone/>
            </a:pPr>
            <a:endParaRPr lang="en-US" sz="1800" b="0" i="0" dirty="0">
              <a:effectLst/>
              <a:latin typeface="Aptos" panose="020B0004020202020204" pitchFamily="34" charset="0"/>
            </a:endParaRPr>
          </a:p>
          <a:p>
            <a:pPr algn="l">
              <a:buNone/>
            </a:pPr>
            <a:r>
              <a:rPr lang="en-US" sz="2400" b="0" i="0" dirty="0">
                <a:solidFill>
                  <a:srgbClr val="FF0000"/>
                </a:solidFill>
                <a:effectLst/>
                <a:latin typeface="Aptos" panose="020B0004020202020204" pitchFamily="34" charset="0"/>
              </a:rPr>
              <a:t>Shared governance helps colleges and universities bring together diverse perspectives, strengthen institutional decision-making, and advance their missions. </a:t>
            </a:r>
            <a:r>
              <a:rPr lang="en-US" sz="2400" b="0" i="0" dirty="0">
                <a:effectLst/>
                <a:latin typeface="Aptos" panose="020B0004020202020204" pitchFamily="34" charset="0"/>
              </a:rPr>
              <a:t>In </a:t>
            </a:r>
            <a:r>
              <a:rPr lang="en-US" sz="1800" b="0" i="0" dirty="0">
                <a:effectLst/>
                <a:latin typeface="Aptos" panose="020B0004020202020204" pitchFamily="34" charset="0"/>
              </a:rPr>
              <a:t>this webinar, participants will explore practical strategies for strengthening shared governance, building confidence across campus constituencies, and balancing innovation with accountability.  </a:t>
            </a:r>
          </a:p>
          <a:p>
            <a:pPr algn="l">
              <a:buNone/>
            </a:pPr>
            <a:br>
              <a:rPr lang="en-US" sz="1800" b="0" i="0" dirty="0">
                <a:effectLst/>
                <a:latin typeface="Aptos" panose="020B0004020202020204" pitchFamily="34" charset="0"/>
              </a:rPr>
            </a:br>
            <a:endParaRPr lang="en-US" sz="1800" b="0" i="0" dirty="0">
              <a:effectLst/>
              <a:latin typeface="Aptos" panose="020B0004020202020204" pitchFamily="34" charset="0"/>
            </a:endParaRPr>
          </a:p>
          <a:p>
            <a:pPr algn="l">
              <a:buNone/>
            </a:pPr>
            <a:r>
              <a:rPr lang="en-US" sz="1800" b="0" i="0" dirty="0">
                <a:effectLst/>
                <a:latin typeface="Aptos" panose="020B0004020202020204" pitchFamily="34" charset="0"/>
              </a:rPr>
              <a:t>When shared governance functions effectively</a:t>
            </a:r>
            <a:r>
              <a:rPr lang="en-US" sz="2400" b="0" i="0" dirty="0">
                <a:effectLst/>
                <a:latin typeface="Aptos" panose="020B0004020202020204" pitchFamily="34" charset="0"/>
              </a:rPr>
              <a:t>, </a:t>
            </a:r>
            <a:r>
              <a:rPr lang="en-US" sz="2400" b="0" i="0" dirty="0">
                <a:solidFill>
                  <a:srgbClr val="FF0000"/>
                </a:solidFill>
                <a:effectLst/>
                <a:latin typeface="Aptos" panose="020B0004020202020204" pitchFamily="34" charset="0"/>
              </a:rPr>
              <a:t>it draws on the collective expertise of the campus community and creates confidence in institutional decision-making</a:t>
            </a:r>
            <a:r>
              <a:rPr lang="en-US" sz="1800" b="0" i="0" dirty="0">
                <a:effectLst/>
                <a:latin typeface="Aptos" panose="020B0004020202020204" pitchFamily="34" charset="0"/>
              </a:rPr>
              <a:t>. When relationships break down, however, decision-making can become fragmented, innovation can stall, and confidence in institutional processes can erode. </a:t>
            </a:r>
          </a:p>
          <a:p>
            <a:pPr algn="l">
              <a:buNone/>
            </a:pPr>
            <a:br>
              <a:rPr lang="en-US" sz="1800" b="0" i="0" dirty="0">
                <a:effectLst/>
                <a:latin typeface="Aptos" panose="020B0004020202020204" pitchFamily="34" charset="0"/>
              </a:rPr>
            </a:br>
            <a:endParaRPr lang="en-US" sz="1800" b="0" i="0" dirty="0">
              <a:effectLst/>
              <a:latin typeface="Aptos" panose="020B0004020202020204" pitchFamily="34" charset="0"/>
            </a:endParaRPr>
          </a:p>
          <a:p>
            <a:pPr algn="l">
              <a:buNone/>
            </a:pPr>
            <a:r>
              <a:rPr lang="en-US" sz="1800" b="0" i="0" dirty="0">
                <a:effectLst/>
                <a:latin typeface="Aptos" panose="020B0004020202020204" pitchFamily="34" charset="0"/>
              </a:rPr>
              <a:t>Successful shared governance requires </a:t>
            </a:r>
            <a:r>
              <a:rPr lang="en-US" sz="2400" b="0" i="0" dirty="0">
                <a:solidFill>
                  <a:srgbClr val="FF0000"/>
                </a:solidFill>
                <a:effectLst/>
                <a:latin typeface="Aptos" panose="020B0004020202020204" pitchFamily="34" charset="0"/>
              </a:rPr>
              <a:t>more than clearly defined roles</a:t>
            </a:r>
            <a:r>
              <a:rPr lang="en-US" sz="1800" b="0" i="0" dirty="0">
                <a:effectLst/>
                <a:latin typeface="Aptos" panose="020B0004020202020204" pitchFamily="34" charset="0"/>
              </a:rPr>
              <a:t>. It depends on campus </a:t>
            </a:r>
            <a:r>
              <a:rPr lang="en-US" sz="2400" b="0" i="0" dirty="0">
                <a:solidFill>
                  <a:srgbClr val="FF0000"/>
                </a:solidFill>
                <a:effectLst/>
                <a:latin typeface="Aptos" panose="020B0004020202020204" pitchFamily="34" charset="0"/>
              </a:rPr>
              <a:t>constituencies recognizing the value of balancing the power to question with the power to innovate, adopting equitable decision-making processes, and working through questions about who should participate in institutional decisions and how</a:t>
            </a:r>
            <a:r>
              <a:rPr lang="en-US" sz="1800" b="0" i="0" dirty="0">
                <a:effectLst/>
                <a:latin typeface="Aptos" panose="020B0004020202020204" pitchFamily="34" charset="0"/>
              </a:rPr>
              <a:t>. This webinar will examine strategies for strengthening collaboration among students, staff, faculty, administrators, and governing boards while supporting productive, mission-focused governance.  </a:t>
            </a:r>
          </a:p>
        </p:txBody>
      </p:sp>
      <p:sp>
        <p:nvSpPr>
          <p:cNvPr id="2" name="TextBox 1">
            <a:extLst>
              <a:ext uri="{FF2B5EF4-FFF2-40B4-BE49-F238E27FC236}">
                <a16:creationId xmlns:a16="http://schemas.microsoft.com/office/drawing/2014/main" id="{EA917430-A49A-5BB4-EC8D-4B8C71A73A21}"/>
              </a:ext>
            </a:extLst>
          </p:cNvPr>
          <p:cNvSpPr txBox="1"/>
          <p:nvPr/>
        </p:nvSpPr>
        <p:spPr>
          <a:xfrm>
            <a:off x="346841" y="6420350"/>
            <a:ext cx="11435256" cy="338554"/>
          </a:xfrm>
          <a:prstGeom prst="rect">
            <a:avLst/>
          </a:prstGeom>
          <a:noFill/>
        </p:spPr>
        <p:txBody>
          <a:bodyPr wrap="square" rtlCol="0">
            <a:spAutoFit/>
          </a:bodyPr>
          <a:lstStyle/>
          <a:p>
            <a:r>
              <a:rPr lang="en-US" sz="1600" dirty="0"/>
              <a:t>* </a:t>
            </a:r>
            <a:r>
              <a:rPr lang="en-US" sz="1600" dirty="0">
                <a:hlinkClick r:id="rId2"/>
              </a:rPr>
              <a:t>Fostering Trust Within Shared Governance Structures, American Association of Colleges and Universities, September 30, 2026.</a:t>
            </a:r>
            <a:endParaRPr lang="en-US" sz="1600" dirty="0"/>
          </a:p>
        </p:txBody>
      </p:sp>
    </p:spTree>
    <p:extLst>
      <p:ext uri="{BB962C8B-B14F-4D97-AF65-F5344CB8AC3E}">
        <p14:creationId xmlns:p14="http://schemas.microsoft.com/office/powerpoint/2010/main" val="9999944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EABB4E-0FCF-28C0-7536-5E07FB41B81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F5CB7BC-EEB8-8652-B80D-68E2464D8355}"/>
              </a:ext>
            </a:extLst>
          </p:cNvPr>
          <p:cNvSpPr txBox="1"/>
          <p:nvPr/>
        </p:nvSpPr>
        <p:spPr>
          <a:xfrm>
            <a:off x="304321" y="293040"/>
            <a:ext cx="5926358" cy="5693866"/>
          </a:xfrm>
          <a:prstGeom prst="rect">
            <a:avLst/>
          </a:prstGeom>
          <a:noFill/>
        </p:spPr>
        <p:txBody>
          <a:bodyPr wrap="square" rtlCol="0">
            <a:spAutoFit/>
          </a:bodyPr>
          <a:lstStyle/>
          <a:p>
            <a:r>
              <a:rPr lang="en-US" sz="2800" dirty="0"/>
              <a:t>Tradeoff between Quality versus Efficiency</a:t>
            </a:r>
          </a:p>
          <a:p>
            <a:endParaRPr lang="en-US" sz="2800" dirty="0"/>
          </a:p>
          <a:p>
            <a:r>
              <a:rPr lang="en-US" sz="2800" dirty="0"/>
              <a:t>The impact of poor involvement/decision making activity adjudicates the tradeoff</a:t>
            </a:r>
          </a:p>
          <a:p>
            <a:endParaRPr lang="en-US" sz="2800" dirty="0"/>
          </a:p>
          <a:p>
            <a:r>
              <a:rPr lang="en-US" sz="2800" dirty="0"/>
              <a:t>Consider the type and impact of decision:  routine structured versus </a:t>
            </a:r>
            <a:r>
              <a:rPr lang="en-US" sz="2800" dirty="0">
                <a:hlinkClick r:id="rId2"/>
              </a:rPr>
              <a:t>wicked problems</a:t>
            </a:r>
            <a:endParaRPr lang="en-US" sz="2800" dirty="0"/>
          </a:p>
          <a:p>
            <a:endParaRPr lang="en-US" sz="2800" dirty="0"/>
          </a:p>
          <a:p>
            <a:r>
              <a:rPr lang="en-US" sz="2800" dirty="0"/>
              <a:t>Operational, Tactical, Strategic Problems</a:t>
            </a:r>
          </a:p>
        </p:txBody>
      </p:sp>
      <p:grpSp>
        <p:nvGrpSpPr>
          <p:cNvPr id="8" name="Group 7">
            <a:extLst>
              <a:ext uri="{FF2B5EF4-FFF2-40B4-BE49-F238E27FC236}">
                <a16:creationId xmlns:a16="http://schemas.microsoft.com/office/drawing/2014/main" id="{265EC906-2F1D-F995-FDFA-049DF25D02F5}"/>
              </a:ext>
            </a:extLst>
          </p:cNvPr>
          <p:cNvGrpSpPr/>
          <p:nvPr/>
        </p:nvGrpSpPr>
        <p:grpSpPr>
          <a:xfrm>
            <a:off x="6622020" y="1490522"/>
            <a:ext cx="4459386" cy="3687534"/>
            <a:chOff x="7113181" y="2445488"/>
            <a:chExt cx="3806456" cy="2923954"/>
          </a:xfrm>
        </p:grpSpPr>
        <p:cxnSp>
          <p:nvCxnSpPr>
            <p:cNvPr id="4" name="Straight Arrow Connector 3">
              <a:extLst>
                <a:ext uri="{FF2B5EF4-FFF2-40B4-BE49-F238E27FC236}">
                  <a16:creationId xmlns:a16="http://schemas.microsoft.com/office/drawing/2014/main" id="{C9E1D5F3-CDE5-D5E5-B0D2-5EC8006B5FB9}"/>
                </a:ext>
              </a:extLst>
            </p:cNvPr>
            <p:cNvCxnSpPr/>
            <p:nvPr/>
          </p:nvCxnSpPr>
          <p:spPr>
            <a:xfrm>
              <a:off x="7113181" y="5369442"/>
              <a:ext cx="3806456" cy="0"/>
            </a:xfrm>
            <a:prstGeom prst="straightConnector1">
              <a:avLst/>
            </a:prstGeom>
            <a:ln w="76200">
              <a:tailEnd type="triangle"/>
            </a:ln>
          </p:spPr>
          <p:style>
            <a:lnRef idx="2">
              <a:schemeClr val="accent1"/>
            </a:lnRef>
            <a:fillRef idx="0">
              <a:schemeClr val="accent1"/>
            </a:fillRef>
            <a:effectRef idx="1">
              <a:schemeClr val="accent1"/>
            </a:effectRef>
            <a:fontRef idx="minor">
              <a:schemeClr val="tx1"/>
            </a:fontRef>
          </p:style>
        </p:cxnSp>
        <p:cxnSp>
          <p:nvCxnSpPr>
            <p:cNvPr id="5" name="Straight Arrow Connector 4">
              <a:extLst>
                <a:ext uri="{FF2B5EF4-FFF2-40B4-BE49-F238E27FC236}">
                  <a16:creationId xmlns:a16="http://schemas.microsoft.com/office/drawing/2014/main" id="{11031B3B-775E-E812-9673-EFEC55DBB94B}"/>
                </a:ext>
              </a:extLst>
            </p:cNvPr>
            <p:cNvCxnSpPr>
              <a:cxnSpLocks/>
            </p:cNvCxnSpPr>
            <p:nvPr/>
          </p:nvCxnSpPr>
          <p:spPr>
            <a:xfrm flipV="1">
              <a:off x="7113181" y="2445488"/>
              <a:ext cx="0" cy="2923954"/>
            </a:xfrm>
            <a:prstGeom prst="straightConnector1">
              <a:avLst/>
            </a:prstGeom>
            <a:ln w="76200">
              <a:tailEnd type="triangle"/>
            </a:ln>
          </p:spPr>
          <p:style>
            <a:lnRef idx="2">
              <a:schemeClr val="accent1"/>
            </a:lnRef>
            <a:fillRef idx="0">
              <a:schemeClr val="accent1"/>
            </a:fillRef>
            <a:effectRef idx="1">
              <a:schemeClr val="accent1"/>
            </a:effectRef>
            <a:fontRef idx="minor">
              <a:schemeClr val="tx1"/>
            </a:fontRef>
          </p:style>
        </p:cxnSp>
      </p:grpSp>
      <p:sp>
        <p:nvSpPr>
          <p:cNvPr id="9" name="TextBox 8">
            <a:extLst>
              <a:ext uri="{FF2B5EF4-FFF2-40B4-BE49-F238E27FC236}">
                <a16:creationId xmlns:a16="http://schemas.microsoft.com/office/drawing/2014/main" id="{84773B0D-191D-5981-865F-95886EAED6CE}"/>
              </a:ext>
            </a:extLst>
          </p:cNvPr>
          <p:cNvSpPr txBox="1"/>
          <p:nvPr/>
        </p:nvSpPr>
        <p:spPr>
          <a:xfrm>
            <a:off x="6096000" y="967562"/>
            <a:ext cx="3837744" cy="465782"/>
          </a:xfrm>
          <a:prstGeom prst="rect">
            <a:avLst/>
          </a:prstGeom>
          <a:noFill/>
        </p:spPr>
        <p:txBody>
          <a:bodyPr wrap="none" rtlCol="0">
            <a:spAutoFit/>
          </a:bodyPr>
          <a:lstStyle/>
          <a:p>
            <a:r>
              <a:rPr lang="en-US" dirty="0"/>
              <a:t>Quality (correctness, outcome)</a:t>
            </a:r>
          </a:p>
        </p:txBody>
      </p:sp>
      <p:sp>
        <p:nvSpPr>
          <p:cNvPr id="10" name="TextBox 9">
            <a:extLst>
              <a:ext uri="{FF2B5EF4-FFF2-40B4-BE49-F238E27FC236}">
                <a16:creationId xmlns:a16="http://schemas.microsoft.com/office/drawing/2014/main" id="{B38C18EC-0706-A2FF-CBE7-D82FF3E32F74}"/>
              </a:ext>
            </a:extLst>
          </p:cNvPr>
          <p:cNvSpPr txBox="1"/>
          <p:nvPr/>
        </p:nvSpPr>
        <p:spPr>
          <a:xfrm>
            <a:off x="10525582" y="4668505"/>
            <a:ext cx="958141" cy="465782"/>
          </a:xfrm>
          <a:prstGeom prst="rect">
            <a:avLst/>
          </a:prstGeom>
          <a:noFill/>
        </p:spPr>
        <p:txBody>
          <a:bodyPr wrap="none" rtlCol="0">
            <a:spAutoFit/>
          </a:bodyPr>
          <a:lstStyle/>
          <a:p>
            <a:r>
              <a:rPr lang="en-US" dirty="0"/>
              <a:t>Speed</a:t>
            </a:r>
          </a:p>
        </p:txBody>
      </p:sp>
      <p:sp>
        <p:nvSpPr>
          <p:cNvPr id="11" name="TextBox 10">
            <a:extLst>
              <a:ext uri="{FF2B5EF4-FFF2-40B4-BE49-F238E27FC236}">
                <a16:creationId xmlns:a16="http://schemas.microsoft.com/office/drawing/2014/main" id="{5816E905-1F5E-4FE7-7B40-25101257CCD0}"/>
              </a:ext>
            </a:extLst>
          </p:cNvPr>
          <p:cNvSpPr txBox="1"/>
          <p:nvPr/>
        </p:nvSpPr>
        <p:spPr>
          <a:xfrm>
            <a:off x="7133263" y="1964780"/>
            <a:ext cx="2336346" cy="369332"/>
          </a:xfrm>
          <a:prstGeom prst="rect">
            <a:avLst/>
          </a:prstGeom>
          <a:noFill/>
        </p:spPr>
        <p:txBody>
          <a:bodyPr wrap="none" rtlCol="0">
            <a:spAutoFit/>
          </a:bodyPr>
          <a:lstStyle/>
          <a:p>
            <a:r>
              <a:rPr lang="en-US" dirty="0"/>
              <a:t>Strategic/Critical task</a:t>
            </a:r>
          </a:p>
        </p:txBody>
      </p:sp>
      <p:sp>
        <p:nvSpPr>
          <p:cNvPr id="12" name="TextBox 11">
            <a:extLst>
              <a:ext uri="{FF2B5EF4-FFF2-40B4-BE49-F238E27FC236}">
                <a16:creationId xmlns:a16="http://schemas.microsoft.com/office/drawing/2014/main" id="{36BF460F-FE4B-4441-25AF-B37AEEB22214}"/>
              </a:ext>
            </a:extLst>
          </p:cNvPr>
          <p:cNvSpPr txBox="1"/>
          <p:nvPr/>
        </p:nvSpPr>
        <p:spPr>
          <a:xfrm>
            <a:off x="9230118" y="3947948"/>
            <a:ext cx="2852191" cy="369332"/>
          </a:xfrm>
          <a:prstGeom prst="rect">
            <a:avLst/>
          </a:prstGeom>
          <a:noFill/>
        </p:spPr>
        <p:txBody>
          <a:bodyPr wrap="none" rtlCol="0">
            <a:spAutoFit/>
          </a:bodyPr>
          <a:lstStyle/>
          <a:p>
            <a:r>
              <a:rPr lang="en-US" dirty="0"/>
              <a:t>Routine, Minor Impact task</a:t>
            </a:r>
          </a:p>
        </p:txBody>
      </p:sp>
    </p:spTree>
    <p:extLst>
      <p:ext uri="{BB962C8B-B14F-4D97-AF65-F5344CB8AC3E}">
        <p14:creationId xmlns:p14="http://schemas.microsoft.com/office/powerpoint/2010/main" val="3783039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par>
                                <p:cTn id="8" presetID="9"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dissolv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ppt_x"/>
                                          </p:val>
                                        </p:tav>
                                        <p:tav tm="100000">
                                          <p:val>
                                            <p:strVal val="#ppt_x"/>
                                          </p:val>
                                        </p:tav>
                                      </p:tavLst>
                                    </p:anim>
                                    <p:anim calcmode="lin" valueType="num">
                                      <p:cBhvr additive="base">
                                        <p:cTn id="2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blinds(horizontal)">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2">
                                            <p:txEl>
                                              <p:pRg st="2" end="2"/>
                                            </p:txEl>
                                          </p:spTgt>
                                        </p:tgtEl>
                                        <p:attrNameLst>
                                          <p:attrName>style.visibility</p:attrName>
                                        </p:attrNameLst>
                                      </p:cBhvr>
                                      <p:to>
                                        <p:strVal val="visible"/>
                                      </p:to>
                                    </p:set>
                                    <p:animEffect transition="in" filter="blinds(horizontal)">
                                      <p:cBhvr>
                                        <p:cTn id="32" dur="500"/>
                                        <p:tgtEl>
                                          <p:spTgt spid="2">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nodeType="clickEffect">
                                  <p:stCondLst>
                                    <p:cond delay="0"/>
                                  </p:stCondLst>
                                  <p:childTnLst>
                                    <p:set>
                                      <p:cBhvr>
                                        <p:cTn id="36" dur="1" fill="hold">
                                          <p:stCondLst>
                                            <p:cond delay="0"/>
                                          </p:stCondLst>
                                        </p:cTn>
                                        <p:tgtEl>
                                          <p:spTgt spid="2">
                                            <p:txEl>
                                              <p:pRg st="4" end="4"/>
                                            </p:txEl>
                                          </p:spTgt>
                                        </p:tgtEl>
                                        <p:attrNameLst>
                                          <p:attrName>style.visibility</p:attrName>
                                        </p:attrNameLst>
                                      </p:cBhvr>
                                      <p:to>
                                        <p:strVal val="visible"/>
                                      </p:to>
                                    </p:set>
                                    <p:animEffect transition="in" filter="checkerboard(across)">
                                      <p:cBhvr>
                                        <p:cTn id="37" dur="500"/>
                                        <p:tgtEl>
                                          <p:spTgt spid="2">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2">
                                            <p:txEl>
                                              <p:pRg st="6" end="6"/>
                                            </p:txEl>
                                          </p:spTgt>
                                        </p:tgtEl>
                                        <p:attrNameLst>
                                          <p:attrName>style.visibility</p:attrName>
                                        </p:attrNameLst>
                                      </p:cBhvr>
                                      <p:to>
                                        <p:strVal val="visible"/>
                                      </p:to>
                                    </p:set>
                                    <p:animEffect transition="in" filter="blinds(horizontal)">
                                      <p:cBhvr>
                                        <p:cTn id="42"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a:extLst>
              <a:ext uri="{FF2B5EF4-FFF2-40B4-BE49-F238E27FC236}">
                <a16:creationId xmlns:a16="http://schemas.microsoft.com/office/drawing/2014/main" id="{9C4A00F4-CF16-0BCF-CBB5-536FAE19D8EF}"/>
              </a:ext>
            </a:extLst>
          </p:cNvPr>
          <p:cNvPicPr>
            <a:picLocks noChangeAspect="1"/>
          </p:cNvPicPr>
          <p:nvPr/>
        </p:nvPicPr>
        <p:blipFill>
          <a:blip r:embed="rId2"/>
          <a:stretch>
            <a:fillRect/>
          </a:stretch>
        </p:blipFill>
        <p:spPr>
          <a:xfrm>
            <a:off x="1468393" y="0"/>
            <a:ext cx="8997779" cy="6848604"/>
          </a:xfrm>
          <a:prstGeom prst="rect">
            <a:avLst/>
          </a:prstGeom>
        </p:spPr>
      </p:pic>
      <p:sp>
        <p:nvSpPr>
          <p:cNvPr id="2" name="TextBox 1">
            <a:extLst>
              <a:ext uri="{FF2B5EF4-FFF2-40B4-BE49-F238E27FC236}">
                <a16:creationId xmlns:a16="http://schemas.microsoft.com/office/drawing/2014/main" id="{556BE36F-AFEE-D3D5-456D-2BAE53112854}"/>
              </a:ext>
            </a:extLst>
          </p:cNvPr>
          <p:cNvSpPr txBox="1"/>
          <p:nvPr/>
        </p:nvSpPr>
        <p:spPr>
          <a:xfrm>
            <a:off x="9930809" y="340242"/>
            <a:ext cx="1867691" cy="461665"/>
          </a:xfrm>
          <a:prstGeom prst="rect">
            <a:avLst/>
          </a:prstGeom>
          <a:noFill/>
        </p:spPr>
        <p:txBody>
          <a:bodyPr wrap="none" rtlCol="0">
            <a:spAutoFit/>
          </a:bodyPr>
          <a:lstStyle/>
          <a:p>
            <a:r>
              <a:rPr lang="en-US" sz="2400" dirty="0"/>
              <a:t>Before SB 37</a:t>
            </a:r>
          </a:p>
        </p:txBody>
      </p:sp>
    </p:spTree>
    <p:extLst>
      <p:ext uri="{BB962C8B-B14F-4D97-AF65-F5344CB8AC3E}">
        <p14:creationId xmlns:p14="http://schemas.microsoft.com/office/powerpoint/2010/main" val="42171473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2907841-63A8-554E-F5F2-E22D80F4AD4C}"/>
              </a:ext>
            </a:extLst>
          </p:cNvPr>
          <p:cNvPicPr>
            <a:picLocks noChangeAspect="1"/>
          </p:cNvPicPr>
          <p:nvPr/>
        </p:nvPicPr>
        <p:blipFill>
          <a:blip r:embed="rId2"/>
          <a:stretch>
            <a:fillRect/>
          </a:stretch>
        </p:blipFill>
        <p:spPr>
          <a:xfrm>
            <a:off x="2325624" y="0"/>
            <a:ext cx="7540752" cy="6858000"/>
          </a:xfrm>
          <a:prstGeom prst="rect">
            <a:avLst/>
          </a:prstGeom>
        </p:spPr>
      </p:pic>
      <p:sp>
        <p:nvSpPr>
          <p:cNvPr id="2" name="TextBox 1">
            <a:extLst>
              <a:ext uri="{FF2B5EF4-FFF2-40B4-BE49-F238E27FC236}">
                <a16:creationId xmlns:a16="http://schemas.microsoft.com/office/drawing/2014/main" id="{D7C34260-AF0F-E70C-2FC2-23B016221A03}"/>
              </a:ext>
            </a:extLst>
          </p:cNvPr>
          <p:cNvSpPr txBox="1"/>
          <p:nvPr/>
        </p:nvSpPr>
        <p:spPr>
          <a:xfrm>
            <a:off x="10271051" y="340242"/>
            <a:ext cx="1722475" cy="1200329"/>
          </a:xfrm>
          <a:prstGeom prst="rect">
            <a:avLst/>
          </a:prstGeom>
          <a:noFill/>
        </p:spPr>
        <p:txBody>
          <a:bodyPr wrap="square" rtlCol="0">
            <a:spAutoFit/>
          </a:bodyPr>
          <a:lstStyle/>
          <a:p>
            <a:r>
              <a:rPr lang="en-US" sz="2400" dirty="0"/>
              <a:t>After SB 37 – initial change</a:t>
            </a:r>
          </a:p>
        </p:txBody>
      </p:sp>
    </p:spTree>
    <p:extLst>
      <p:ext uri="{BB962C8B-B14F-4D97-AF65-F5344CB8AC3E}">
        <p14:creationId xmlns:p14="http://schemas.microsoft.com/office/powerpoint/2010/main" val="42259430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E6CC068-9247-72D0-3402-9C3F77AA9DB3}"/>
              </a:ext>
            </a:extLst>
          </p:cNvPr>
          <p:cNvPicPr>
            <a:picLocks noChangeAspect="1"/>
          </p:cNvPicPr>
          <p:nvPr/>
        </p:nvPicPr>
        <p:blipFill>
          <a:blip r:embed="rId2"/>
          <a:stretch>
            <a:fillRect/>
          </a:stretch>
        </p:blipFill>
        <p:spPr>
          <a:xfrm>
            <a:off x="1357184" y="0"/>
            <a:ext cx="9256442" cy="6759146"/>
          </a:xfrm>
          <a:prstGeom prst="rect">
            <a:avLst/>
          </a:prstGeom>
        </p:spPr>
      </p:pic>
    </p:spTree>
    <p:extLst>
      <p:ext uri="{BB962C8B-B14F-4D97-AF65-F5344CB8AC3E}">
        <p14:creationId xmlns:p14="http://schemas.microsoft.com/office/powerpoint/2010/main" val="6809126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A30CF78-FF14-A891-6883-75EC7969A51C}"/>
              </a:ext>
            </a:extLst>
          </p:cNvPr>
          <p:cNvPicPr>
            <a:picLocks noChangeAspect="1"/>
          </p:cNvPicPr>
          <p:nvPr/>
        </p:nvPicPr>
        <p:blipFill>
          <a:blip r:embed="rId2"/>
          <a:stretch>
            <a:fillRect/>
          </a:stretch>
        </p:blipFill>
        <p:spPr>
          <a:xfrm>
            <a:off x="1703173" y="157338"/>
            <a:ext cx="8824784" cy="6643617"/>
          </a:xfrm>
          <a:prstGeom prst="rect">
            <a:avLst/>
          </a:prstGeom>
        </p:spPr>
      </p:pic>
    </p:spTree>
    <p:extLst>
      <p:ext uri="{BB962C8B-B14F-4D97-AF65-F5344CB8AC3E}">
        <p14:creationId xmlns:p14="http://schemas.microsoft.com/office/powerpoint/2010/main" val="10902224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4D88574-AC86-0E69-BC24-038BB7707BD3}"/>
              </a:ext>
            </a:extLst>
          </p:cNvPr>
          <p:cNvPicPr>
            <a:picLocks noChangeAspect="1"/>
          </p:cNvPicPr>
          <p:nvPr/>
        </p:nvPicPr>
        <p:blipFill>
          <a:blip r:embed="rId2"/>
          <a:stretch>
            <a:fillRect/>
          </a:stretch>
        </p:blipFill>
        <p:spPr>
          <a:xfrm>
            <a:off x="2505254" y="0"/>
            <a:ext cx="7181491" cy="6858000"/>
          </a:xfrm>
          <a:prstGeom prst="rect">
            <a:avLst/>
          </a:prstGeom>
        </p:spPr>
      </p:pic>
    </p:spTree>
    <p:extLst>
      <p:ext uri="{BB962C8B-B14F-4D97-AF65-F5344CB8AC3E}">
        <p14:creationId xmlns:p14="http://schemas.microsoft.com/office/powerpoint/2010/main" val="23643844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A4DC6-151C-44A1-D4CA-264369DC61A1}"/>
              </a:ext>
            </a:extLst>
          </p:cNvPr>
          <p:cNvSpPr>
            <a:spLocks noGrp="1"/>
          </p:cNvSpPr>
          <p:nvPr>
            <p:ph type="title"/>
          </p:nvPr>
        </p:nvSpPr>
        <p:spPr/>
        <p:txBody>
          <a:bodyPr>
            <a:normAutofit fontScale="90000"/>
          </a:bodyPr>
          <a:lstStyle/>
          <a:p>
            <a:r>
              <a:rPr lang="en-US" dirty="0"/>
              <a:t>Immediate Structural Changes – restricted 140 senators to maximum of 60 </a:t>
            </a:r>
            <a:br>
              <a:rPr lang="en-US" dirty="0"/>
            </a:br>
            <a:r>
              <a:rPr lang="en-US" dirty="0"/>
              <a:t>doing the same work as before?</a:t>
            </a:r>
          </a:p>
        </p:txBody>
      </p:sp>
      <p:sp>
        <p:nvSpPr>
          <p:cNvPr id="3" name="Content Placeholder 2">
            <a:extLst>
              <a:ext uri="{FF2B5EF4-FFF2-40B4-BE49-F238E27FC236}">
                <a16:creationId xmlns:a16="http://schemas.microsoft.com/office/drawing/2014/main" id="{806D1FF9-9319-A3EE-A391-1C1F5C66345D}"/>
              </a:ext>
            </a:extLst>
          </p:cNvPr>
          <p:cNvSpPr>
            <a:spLocks noGrp="1"/>
          </p:cNvSpPr>
          <p:nvPr>
            <p:ph idx="1"/>
          </p:nvPr>
        </p:nvSpPr>
        <p:spPr>
          <a:xfrm>
            <a:off x="944525" y="2431681"/>
            <a:ext cx="10515600" cy="4351338"/>
          </a:xfrm>
        </p:spPr>
        <p:txBody>
          <a:bodyPr/>
          <a:lstStyle/>
          <a:p>
            <a:r>
              <a:rPr lang="en-US" dirty="0"/>
              <a:t>Combined undergraduate with graduate curriculum into one committee</a:t>
            </a:r>
          </a:p>
          <a:p>
            <a:r>
              <a:rPr lang="en-US" dirty="0"/>
              <a:t>Eliminated Budget &amp; Facilities, Community and Government Relations Committees</a:t>
            </a:r>
          </a:p>
          <a:p>
            <a:r>
              <a:rPr lang="en-US" dirty="0"/>
              <a:t>Added Administrators into Executive Committee – representing 40 percent of the committee</a:t>
            </a:r>
          </a:p>
          <a:p>
            <a:pPr marL="0" indent="0">
              <a:buNone/>
            </a:pPr>
            <a:endParaRPr lang="en-US" dirty="0"/>
          </a:p>
        </p:txBody>
      </p:sp>
    </p:spTree>
    <p:extLst>
      <p:ext uri="{BB962C8B-B14F-4D97-AF65-F5344CB8AC3E}">
        <p14:creationId xmlns:p14="http://schemas.microsoft.com/office/powerpoint/2010/main" val="14333983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E74EC-EBF9-326C-46C1-696DDE6ABBAC}"/>
              </a:ext>
            </a:extLst>
          </p:cNvPr>
          <p:cNvSpPr>
            <a:spLocks noGrp="1"/>
          </p:cNvSpPr>
          <p:nvPr>
            <p:ph type="title"/>
          </p:nvPr>
        </p:nvSpPr>
        <p:spPr/>
        <p:txBody>
          <a:bodyPr>
            <a:normAutofit fontScale="90000"/>
          </a:bodyPr>
          <a:lstStyle/>
          <a:p>
            <a:r>
              <a:rPr lang="en-US" dirty="0"/>
              <a:t>Impact on experience and institutional memory</a:t>
            </a:r>
            <a:br>
              <a:rPr lang="en-US" dirty="0"/>
            </a:br>
            <a:r>
              <a:rPr lang="en-US" dirty="0"/>
              <a:t>Bench is no longer as deep</a:t>
            </a:r>
          </a:p>
        </p:txBody>
      </p:sp>
      <p:sp>
        <p:nvSpPr>
          <p:cNvPr id="3" name="Content Placeholder 2">
            <a:extLst>
              <a:ext uri="{FF2B5EF4-FFF2-40B4-BE49-F238E27FC236}">
                <a16:creationId xmlns:a16="http://schemas.microsoft.com/office/drawing/2014/main" id="{015BCD24-7DA3-4177-3866-40A4474029E6}"/>
              </a:ext>
            </a:extLst>
          </p:cNvPr>
          <p:cNvSpPr>
            <a:spLocks noGrp="1"/>
          </p:cNvSpPr>
          <p:nvPr>
            <p:ph idx="1"/>
          </p:nvPr>
        </p:nvSpPr>
        <p:spPr/>
        <p:txBody>
          <a:bodyPr/>
          <a:lstStyle/>
          <a:p>
            <a:r>
              <a:rPr lang="en-US" dirty="0"/>
              <a:t>Elected senators terms changed from 3 year to 2 year terms</a:t>
            </a:r>
          </a:p>
          <a:p>
            <a:r>
              <a:rPr lang="en-US" dirty="0"/>
              <a:t>Must wait one term before running again</a:t>
            </a:r>
          </a:p>
          <a:p>
            <a:r>
              <a:rPr lang="en-US" dirty="0"/>
              <a:t>Administrative appointed senators are on a year to year basis – but can serve up to 6 consecutive terms</a:t>
            </a:r>
          </a:p>
          <a:p>
            <a:r>
              <a:rPr lang="en-US" dirty="0"/>
              <a:t>Result: – reduced opportunity for developing governance skills &amp; institutional knowledge</a:t>
            </a:r>
          </a:p>
        </p:txBody>
      </p:sp>
    </p:spTree>
    <p:extLst>
      <p:ext uri="{BB962C8B-B14F-4D97-AF65-F5344CB8AC3E}">
        <p14:creationId xmlns:p14="http://schemas.microsoft.com/office/powerpoint/2010/main" val="41168980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77752-F9B3-B067-20E7-15C1237F295A}"/>
              </a:ext>
            </a:extLst>
          </p:cNvPr>
          <p:cNvSpPr>
            <a:spLocks noGrp="1"/>
          </p:cNvSpPr>
          <p:nvPr>
            <p:ph type="title"/>
          </p:nvPr>
        </p:nvSpPr>
        <p:spPr/>
        <p:txBody>
          <a:bodyPr/>
          <a:lstStyle/>
          <a:p>
            <a:r>
              <a:rPr lang="en-US" dirty="0"/>
              <a:t>Less Autonomy</a:t>
            </a:r>
          </a:p>
        </p:txBody>
      </p:sp>
      <p:sp>
        <p:nvSpPr>
          <p:cNvPr id="3" name="Content Placeholder 2">
            <a:extLst>
              <a:ext uri="{FF2B5EF4-FFF2-40B4-BE49-F238E27FC236}">
                <a16:creationId xmlns:a16="http://schemas.microsoft.com/office/drawing/2014/main" id="{02510660-A146-A065-1A29-8821A21B7C2E}"/>
              </a:ext>
            </a:extLst>
          </p:cNvPr>
          <p:cNvSpPr>
            <a:spLocks noGrp="1"/>
          </p:cNvSpPr>
          <p:nvPr>
            <p:ph idx="1"/>
          </p:nvPr>
        </p:nvSpPr>
        <p:spPr/>
        <p:txBody>
          <a:bodyPr/>
          <a:lstStyle/>
          <a:p>
            <a:r>
              <a:rPr lang="en-US" dirty="0"/>
              <a:t>No election for the presiding officers</a:t>
            </a:r>
          </a:p>
          <a:p>
            <a:r>
              <a:rPr lang="en-US" dirty="0"/>
              <a:t>Officers are appointed annually by the President of the University</a:t>
            </a:r>
          </a:p>
          <a:p>
            <a:endParaRPr lang="en-US" dirty="0"/>
          </a:p>
          <a:p>
            <a:endParaRPr lang="en-US" dirty="0"/>
          </a:p>
          <a:p>
            <a:r>
              <a:rPr lang="en-US" dirty="0"/>
              <a:t>Results:</a:t>
            </a:r>
          </a:p>
          <a:p>
            <a:pPr lvl="1"/>
            <a:r>
              <a:rPr lang="en-US" dirty="0"/>
              <a:t>Possible impact on the credibility of the officers for representing faculty.</a:t>
            </a:r>
          </a:p>
          <a:p>
            <a:pPr lvl="1"/>
            <a:r>
              <a:rPr lang="en-US" dirty="0"/>
              <a:t>Undermines developing governance skills &amp; institutional knowledge for senate leadership.</a:t>
            </a:r>
          </a:p>
          <a:p>
            <a:pPr lvl="1"/>
            <a:endParaRPr lang="en-US" dirty="0"/>
          </a:p>
        </p:txBody>
      </p:sp>
    </p:spTree>
    <p:extLst>
      <p:ext uri="{BB962C8B-B14F-4D97-AF65-F5344CB8AC3E}">
        <p14:creationId xmlns:p14="http://schemas.microsoft.com/office/powerpoint/2010/main" val="39769856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19A64E-22ED-D7B5-A5E3-5F2FD4A4233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70EFEEA-730E-8578-47E2-311E4AE3EE45}"/>
              </a:ext>
            </a:extLst>
          </p:cNvPr>
          <p:cNvSpPr txBox="1"/>
          <p:nvPr/>
        </p:nvSpPr>
        <p:spPr>
          <a:xfrm>
            <a:off x="606056" y="393405"/>
            <a:ext cx="11238614" cy="5339923"/>
          </a:xfrm>
          <a:prstGeom prst="rect">
            <a:avLst/>
          </a:prstGeom>
          <a:noFill/>
        </p:spPr>
        <p:txBody>
          <a:bodyPr wrap="square">
            <a:spAutoFit/>
          </a:bodyPr>
          <a:lstStyle/>
          <a:p>
            <a:pPr algn="l">
              <a:spcBef>
                <a:spcPts val="1800"/>
              </a:spcBef>
              <a:spcAft>
                <a:spcPts val="900"/>
              </a:spcAft>
              <a:buNone/>
            </a:pPr>
            <a:r>
              <a:rPr lang="en-US" sz="2400" b="1" i="0" u="none" strike="noStrike" dirty="0">
                <a:solidFill>
                  <a:srgbClr val="FF0000"/>
                </a:solidFill>
                <a:effectLst/>
                <a:latin typeface="Google Sans"/>
              </a:rPr>
              <a:t>1. Hierarchical Command (The Worst)</a:t>
            </a:r>
          </a:p>
          <a:p>
            <a:pPr algn="l">
              <a:spcBef>
                <a:spcPts val="900"/>
              </a:spcBef>
              <a:spcAft>
                <a:spcPts val="1200"/>
              </a:spcAft>
              <a:buNone/>
            </a:pPr>
            <a:r>
              <a:rPr lang="en-US" sz="2400" b="1" i="0" u="none" strike="noStrike" dirty="0">
                <a:solidFill>
                  <a:srgbClr val="000000"/>
                </a:solidFill>
                <a:effectLst/>
                <a:latin typeface="Google Sans"/>
              </a:rPr>
              <a:t>Top-down control:</a:t>
            </a:r>
            <a:r>
              <a:rPr lang="en-US" sz="2400" b="0" i="0" u="none" strike="noStrike" dirty="0">
                <a:solidFill>
                  <a:srgbClr val="000000"/>
                </a:solidFill>
                <a:effectLst/>
                <a:latin typeface="Google Sans"/>
              </a:rPr>
              <a:t> Admin make all choices without faculty input.</a:t>
            </a:r>
          </a:p>
          <a:p>
            <a:pPr algn="l">
              <a:spcBef>
                <a:spcPts val="900"/>
              </a:spcBef>
              <a:spcAft>
                <a:spcPts val="1200"/>
              </a:spcAft>
              <a:buNone/>
            </a:pPr>
            <a:r>
              <a:rPr lang="en-US" sz="2400" b="1" i="0" u="none" strike="noStrike" dirty="0">
                <a:solidFill>
                  <a:srgbClr val="000000"/>
                </a:solidFill>
                <a:effectLst/>
                <a:latin typeface="Google Sans"/>
              </a:rPr>
              <a:t>No voice:</a:t>
            </a:r>
            <a:r>
              <a:rPr lang="en-US" sz="2400" b="0" i="0" u="none" strike="noStrike" dirty="0">
                <a:solidFill>
                  <a:srgbClr val="000000"/>
                </a:solidFill>
                <a:effectLst/>
                <a:latin typeface="Google Sans"/>
              </a:rPr>
              <a:t> Faculty only receive instructions and execute tasks.</a:t>
            </a:r>
          </a:p>
          <a:p>
            <a:pPr algn="l">
              <a:spcBef>
                <a:spcPts val="900"/>
              </a:spcBef>
              <a:spcAft>
                <a:spcPts val="1200"/>
              </a:spcAft>
              <a:buNone/>
            </a:pPr>
            <a:r>
              <a:rPr lang="en-US" sz="2400" b="1" i="0" u="none" strike="noStrike" dirty="0">
                <a:solidFill>
                  <a:srgbClr val="000000"/>
                </a:solidFill>
                <a:effectLst/>
                <a:latin typeface="Google Sans"/>
              </a:rPr>
              <a:t>Low trust:</a:t>
            </a:r>
            <a:r>
              <a:rPr lang="en-US" sz="2400" b="0" i="0" u="none" strike="noStrike" dirty="0">
                <a:solidFill>
                  <a:srgbClr val="000000"/>
                </a:solidFill>
                <a:effectLst/>
                <a:latin typeface="Google Sans"/>
              </a:rPr>
              <a:t> Results in low engagement, poor retention, and frustration. [</a:t>
            </a:r>
            <a:r>
              <a:rPr lang="en-US" sz="2400" b="0" i="0" u="none" strike="noStrike" dirty="0">
                <a:solidFill>
                  <a:srgbClr val="000000"/>
                </a:solidFill>
                <a:effectLst/>
                <a:latin typeface="Google Sans"/>
                <a:hlinkClick r:id="rId2"/>
              </a:rPr>
              <a:t>1</a:t>
            </a:r>
            <a:r>
              <a:rPr lang="en-US" sz="2400" b="0" i="0" u="none" strike="noStrike" dirty="0">
                <a:solidFill>
                  <a:srgbClr val="000000"/>
                </a:solidFill>
                <a:effectLst/>
                <a:latin typeface="Google Sans"/>
              </a:rPr>
              <a:t>, </a:t>
            </a:r>
            <a:r>
              <a:rPr lang="en-US" sz="2400" b="0" i="0" u="none" strike="noStrike" dirty="0">
                <a:solidFill>
                  <a:srgbClr val="000000"/>
                </a:solidFill>
                <a:effectLst/>
                <a:latin typeface="Google Sans"/>
                <a:hlinkClick r:id="rId3"/>
              </a:rPr>
              <a:t>2</a:t>
            </a:r>
            <a:r>
              <a:rPr lang="en-US" sz="2400" b="0" i="0" u="none" strike="noStrike" dirty="0">
                <a:solidFill>
                  <a:srgbClr val="000000"/>
                </a:solidFill>
                <a:effectLst/>
                <a:latin typeface="Google Sans"/>
              </a:rPr>
              <a:t>, </a:t>
            </a:r>
            <a:r>
              <a:rPr lang="en-US" sz="2400" b="0" i="0" u="none" strike="noStrike" dirty="0">
                <a:solidFill>
                  <a:srgbClr val="000000"/>
                </a:solidFill>
                <a:effectLst/>
                <a:latin typeface="Google Sans"/>
                <a:hlinkClick r:id="rId4"/>
              </a:rPr>
              <a:t>3</a:t>
            </a:r>
            <a:r>
              <a:rPr lang="en-US" sz="2400" b="0" i="0" u="none" strike="noStrike" dirty="0">
                <a:solidFill>
                  <a:srgbClr val="000000"/>
                </a:solidFill>
                <a:effectLst/>
                <a:latin typeface="Google Sans"/>
              </a:rPr>
              <a:t>]</a:t>
            </a:r>
          </a:p>
          <a:p>
            <a:pPr algn="l">
              <a:spcBef>
                <a:spcPts val="1800"/>
              </a:spcBef>
              <a:spcAft>
                <a:spcPts val="900"/>
              </a:spcAft>
              <a:buNone/>
            </a:pPr>
            <a:r>
              <a:rPr lang="en-US" sz="2400" b="1" i="0" u="none" strike="noStrike" dirty="0">
                <a:solidFill>
                  <a:srgbClr val="FF0000"/>
                </a:solidFill>
                <a:effectLst/>
                <a:latin typeface="Google Sans"/>
              </a:rPr>
              <a:t>2. Token Consultation</a:t>
            </a:r>
          </a:p>
          <a:p>
            <a:pPr algn="l">
              <a:spcBef>
                <a:spcPts val="900"/>
              </a:spcBef>
              <a:spcAft>
                <a:spcPts val="1200"/>
              </a:spcAft>
              <a:buNone/>
            </a:pPr>
            <a:r>
              <a:rPr lang="en-US" sz="2400" b="1" i="0" u="none" strike="noStrike" dirty="0">
                <a:solidFill>
                  <a:srgbClr val="000000"/>
                </a:solidFill>
                <a:effectLst/>
                <a:latin typeface="Google Sans"/>
              </a:rPr>
              <a:t>One-way sharing:</a:t>
            </a:r>
            <a:r>
              <a:rPr lang="en-US" sz="2400" b="0" i="0" u="none" strike="noStrike" dirty="0">
                <a:solidFill>
                  <a:srgbClr val="000000"/>
                </a:solidFill>
                <a:effectLst/>
                <a:latin typeface="Google Sans"/>
              </a:rPr>
              <a:t> Admin informs groups after a choice is already made.</a:t>
            </a:r>
          </a:p>
          <a:p>
            <a:pPr algn="l">
              <a:spcBef>
                <a:spcPts val="900"/>
              </a:spcBef>
              <a:spcAft>
                <a:spcPts val="1200"/>
              </a:spcAft>
              <a:buNone/>
            </a:pPr>
            <a:r>
              <a:rPr lang="en-US" sz="2400" b="1" i="0" u="none" strike="noStrike" dirty="0">
                <a:solidFill>
                  <a:srgbClr val="000000"/>
                </a:solidFill>
                <a:effectLst/>
                <a:latin typeface="Google Sans"/>
              </a:rPr>
              <a:t>Illusion of input:</a:t>
            </a:r>
            <a:r>
              <a:rPr lang="en-US" sz="2400" b="0" i="0" u="none" strike="noStrike" dirty="0">
                <a:solidFill>
                  <a:srgbClr val="000000"/>
                </a:solidFill>
                <a:effectLst/>
                <a:latin typeface="Google Sans"/>
              </a:rPr>
              <a:t> Feedback is collected via surveys, but admin ignore or cherry-pick results.</a:t>
            </a:r>
          </a:p>
          <a:p>
            <a:pPr algn="l">
              <a:spcBef>
                <a:spcPts val="900"/>
              </a:spcBef>
              <a:spcAft>
                <a:spcPts val="1200"/>
              </a:spcAft>
              <a:buNone/>
            </a:pPr>
            <a:r>
              <a:rPr lang="en-US" sz="2400" b="1" i="0" u="none" strike="noStrike" dirty="0">
                <a:solidFill>
                  <a:srgbClr val="000000"/>
                </a:solidFill>
                <a:effectLst/>
                <a:latin typeface="Google Sans"/>
              </a:rPr>
              <a:t>No authority:</a:t>
            </a:r>
            <a:r>
              <a:rPr lang="en-US" sz="2400" b="0" i="0" u="none" strike="noStrike" dirty="0">
                <a:solidFill>
                  <a:srgbClr val="000000"/>
                </a:solidFill>
                <a:effectLst/>
                <a:latin typeface="Google Sans"/>
              </a:rPr>
              <a:t> Participants lack ownership over the final outcome. [</a:t>
            </a:r>
            <a:r>
              <a:rPr lang="en-US" sz="2400" b="0" i="0" u="none" strike="noStrike" dirty="0">
                <a:solidFill>
                  <a:srgbClr val="000000"/>
                </a:solidFill>
                <a:effectLst/>
                <a:latin typeface="Google Sans"/>
                <a:hlinkClick r:id="rId5"/>
              </a:rPr>
              <a:t>1</a:t>
            </a:r>
            <a:r>
              <a:rPr lang="en-US" sz="2400" b="0" i="0" u="none" strike="noStrike" dirty="0">
                <a:solidFill>
                  <a:srgbClr val="000000"/>
                </a:solidFill>
                <a:effectLst/>
                <a:latin typeface="Google Sans"/>
              </a:rPr>
              <a:t>, </a:t>
            </a:r>
            <a:r>
              <a:rPr lang="en-US" sz="2400" b="0" i="0" u="none" strike="noStrike" dirty="0">
                <a:solidFill>
                  <a:srgbClr val="000000"/>
                </a:solidFill>
                <a:effectLst/>
                <a:latin typeface="Google Sans"/>
                <a:hlinkClick r:id="rId4"/>
              </a:rPr>
              <a:t>2</a:t>
            </a:r>
            <a:r>
              <a:rPr lang="en-US" sz="2400" b="0" i="0" u="none" strike="noStrike" dirty="0">
                <a:solidFill>
                  <a:srgbClr val="000000"/>
                </a:solidFill>
                <a:effectLst/>
                <a:latin typeface="Google Sans"/>
              </a:rPr>
              <a:t>]</a:t>
            </a:r>
          </a:p>
        </p:txBody>
      </p:sp>
    </p:spTree>
    <p:extLst>
      <p:ext uri="{BB962C8B-B14F-4D97-AF65-F5344CB8AC3E}">
        <p14:creationId xmlns:p14="http://schemas.microsoft.com/office/powerpoint/2010/main" val="14108301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696495-072E-6253-FE31-59E2682E2AB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1579547-BE19-8567-9E13-27A312D9AFE9}"/>
              </a:ext>
            </a:extLst>
          </p:cNvPr>
          <p:cNvSpPr txBox="1"/>
          <p:nvPr/>
        </p:nvSpPr>
        <p:spPr>
          <a:xfrm>
            <a:off x="606056" y="393405"/>
            <a:ext cx="11585944" cy="5709255"/>
          </a:xfrm>
          <a:prstGeom prst="rect">
            <a:avLst/>
          </a:prstGeom>
          <a:noFill/>
        </p:spPr>
        <p:txBody>
          <a:bodyPr wrap="square">
            <a:spAutoFit/>
          </a:bodyPr>
          <a:lstStyle/>
          <a:p>
            <a:pPr algn="l">
              <a:spcBef>
                <a:spcPts val="1800"/>
              </a:spcBef>
              <a:spcAft>
                <a:spcPts val="900"/>
              </a:spcAft>
              <a:buNone/>
            </a:pPr>
            <a:r>
              <a:rPr lang="en-US" sz="2400" b="1" i="0" u="none" strike="noStrike" dirty="0">
                <a:solidFill>
                  <a:srgbClr val="FF0000"/>
                </a:solidFill>
                <a:effectLst/>
                <a:latin typeface="Google Sans"/>
              </a:rPr>
              <a:t>3. Participatory Feedback (Participatory Management)</a:t>
            </a:r>
          </a:p>
          <a:p>
            <a:pPr algn="l">
              <a:spcBef>
                <a:spcPts val="900"/>
              </a:spcBef>
              <a:spcAft>
                <a:spcPts val="1200"/>
              </a:spcAft>
              <a:buNone/>
            </a:pPr>
            <a:r>
              <a:rPr lang="en-US" sz="2400" b="1" i="0" u="none" strike="noStrike" dirty="0">
                <a:solidFill>
                  <a:srgbClr val="000000"/>
                </a:solidFill>
                <a:effectLst/>
                <a:latin typeface="Google Sans"/>
              </a:rPr>
              <a:t>Active asking:</a:t>
            </a:r>
            <a:r>
              <a:rPr lang="en-US" sz="2400" b="0" i="0" u="none" strike="noStrike" dirty="0">
                <a:solidFill>
                  <a:srgbClr val="000000"/>
                </a:solidFill>
                <a:effectLst/>
                <a:latin typeface="Google Sans"/>
              </a:rPr>
              <a:t> Admin brings problems to faculty and asks for ideas.</a:t>
            </a:r>
          </a:p>
          <a:p>
            <a:pPr algn="l">
              <a:spcBef>
                <a:spcPts val="900"/>
              </a:spcBef>
              <a:spcAft>
                <a:spcPts val="1200"/>
              </a:spcAft>
              <a:buNone/>
            </a:pPr>
            <a:r>
              <a:rPr lang="en-US" sz="2400" b="1" i="0" u="none" strike="noStrike" dirty="0">
                <a:solidFill>
                  <a:srgbClr val="000000"/>
                </a:solidFill>
                <a:effectLst/>
                <a:latin typeface="Google Sans"/>
              </a:rPr>
              <a:t>Leader decides:</a:t>
            </a:r>
            <a:r>
              <a:rPr lang="en-US" sz="2400" b="0" i="0" u="none" strike="noStrike" dirty="0">
                <a:solidFill>
                  <a:srgbClr val="000000"/>
                </a:solidFill>
                <a:effectLst/>
                <a:latin typeface="Google Sans"/>
              </a:rPr>
              <a:t> Faculty test ideas or offer suggestions, but admin retain final veto power.</a:t>
            </a:r>
          </a:p>
          <a:p>
            <a:pPr algn="l">
              <a:spcBef>
                <a:spcPts val="900"/>
              </a:spcBef>
              <a:spcAft>
                <a:spcPts val="1200"/>
              </a:spcAft>
              <a:buNone/>
            </a:pPr>
            <a:r>
              <a:rPr lang="en-US" sz="2400" b="1" i="0" u="none" strike="noStrike" dirty="0">
                <a:solidFill>
                  <a:srgbClr val="000000"/>
                </a:solidFill>
                <a:effectLst/>
                <a:latin typeface="Google Sans"/>
              </a:rPr>
              <a:t>Partial value:</a:t>
            </a:r>
            <a:r>
              <a:rPr lang="en-US" sz="2400" b="0" i="0" u="none" strike="noStrike" dirty="0">
                <a:solidFill>
                  <a:srgbClr val="000000"/>
                </a:solidFill>
                <a:effectLst/>
                <a:latin typeface="Google Sans"/>
              </a:rPr>
              <a:t> Improves communication, but fails to grant true operational control. [</a:t>
            </a:r>
            <a:r>
              <a:rPr lang="en-US" sz="2400" b="0" i="0" u="none" strike="noStrike" dirty="0">
                <a:solidFill>
                  <a:srgbClr val="000000"/>
                </a:solidFill>
                <a:effectLst/>
                <a:latin typeface="Google Sans"/>
                <a:hlinkClick r:id="rId2"/>
              </a:rPr>
              <a:t>1</a:t>
            </a:r>
            <a:r>
              <a:rPr lang="en-US" sz="2400" b="0" i="0" u="none" strike="noStrike" dirty="0">
                <a:solidFill>
                  <a:srgbClr val="000000"/>
                </a:solidFill>
                <a:effectLst/>
                <a:latin typeface="Google Sans"/>
              </a:rPr>
              <a:t>, </a:t>
            </a:r>
            <a:r>
              <a:rPr lang="en-US" sz="2400" b="0" i="0" u="none" strike="noStrike" dirty="0">
                <a:solidFill>
                  <a:srgbClr val="000000"/>
                </a:solidFill>
                <a:effectLst/>
                <a:latin typeface="Google Sans"/>
                <a:hlinkClick r:id="rId3"/>
              </a:rPr>
              <a:t>2</a:t>
            </a:r>
            <a:r>
              <a:rPr lang="en-US" sz="2400" b="0" i="0" u="none" strike="noStrike" dirty="0">
                <a:solidFill>
                  <a:srgbClr val="000000"/>
                </a:solidFill>
                <a:effectLst/>
                <a:latin typeface="Google Sans"/>
              </a:rPr>
              <a:t>]</a:t>
            </a:r>
          </a:p>
          <a:p>
            <a:pPr algn="l">
              <a:spcBef>
                <a:spcPts val="1800"/>
              </a:spcBef>
              <a:spcAft>
                <a:spcPts val="900"/>
              </a:spcAft>
              <a:buNone/>
            </a:pPr>
            <a:r>
              <a:rPr lang="en-US" sz="2400" b="1" i="0" u="none" strike="noStrike" dirty="0">
                <a:solidFill>
                  <a:srgbClr val="FF0000"/>
                </a:solidFill>
                <a:effectLst/>
                <a:latin typeface="Google Sans"/>
              </a:rPr>
              <a:t>4. Collaborative Co-Design</a:t>
            </a:r>
          </a:p>
          <a:p>
            <a:pPr algn="l">
              <a:spcBef>
                <a:spcPts val="900"/>
              </a:spcBef>
              <a:spcAft>
                <a:spcPts val="1200"/>
              </a:spcAft>
              <a:buNone/>
            </a:pPr>
            <a:r>
              <a:rPr lang="en-US" sz="2400" b="1" i="0" u="none" strike="noStrike" dirty="0">
                <a:solidFill>
                  <a:srgbClr val="000000"/>
                </a:solidFill>
                <a:effectLst/>
                <a:latin typeface="Google Sans"/>
              </a:rPr>
              <a:t>Shared tables:</a:t>
            </a:r>
            <a:r>
              <a:rPr lang="en-US" sz="2400" b="0" i="0" u="none" strike="noStrike" dirty="0">
                <a:solidFill>
                  <a:srgbClr val="000000"/>
                </a:solidFill>
                <a:effectLst/>
                <a:latin typeface="Google Sans"/>
              </a:rPr>
              <a:t> Joint involvement of faculty and </a:t>
            </a:r>
            <a:r>
              <a:rPr lang="en-US" sz="2400" dirty="0">
                <a:solidFill>
                  <a:srgbClr val="000000"/>
                </a:solidFill>
                <a:latin typeface="Google Sans"/>
              </a:rPr>
              <a:t>admin to</a:t>
            </a:r>
            <a:r>
              <a:rPr lang="en-US" sz="2400" b="0" i="0" u="none" strike="noStrike" dirty="0">
                <a:solidFill>
                  <a:srgbClr val="000000"/>
                </a:solidFill>
                <a:effectLst/>
                <a:latin typeface="Google Sans"/>
              </a:rPr>
              <a:t> define problems and shape policies together.</a:t>
            </a:r>
          </a:p>
          <a:p>
            <a:pPr algn="l">
              <a:spcBef>
                <a:spcPts val="900"/>
              </a:spcBef>
              <a:spcAft>
                <a:spcPts val="1200"/>
              </a:spcAft>
              <a:buNone/>
            </a:pPr>
            <a:r>
              <a:rPr lang="en-US" sz="2400" b="1" i="0" u="none" strike="noStrike" dirty="0">
                <a:solidFill>
                  <a:srgbClr val="000000"/>
                </a:solidFill>
                <a:effectLst/>
                <a:latin typeface="Google Sans"/>
              </a:rPr>
              <a:t>Equitable weight:</a:t>
            </a:r>
            <a:r>
              <a:rPr lang="en-US" sz="2400" b="0" i="0" u="none" strike="noStrike" dirty="0">
                <a:solidFill>
                  <a:srgbClr val="000000"/>
                </a:solidFill>
                <a:effectLst/>
                <a:latin typeface="Google Sans"/>
              </a:rPr>
              <a:t> No single role completely dominates the decision process.</a:t>
            </a:r>
          </a:p>
          <a:p>
            <a:pPr algn="l">
              <a:spcBef>
                <a:spcPts val="900"/>
              </a:spcBef>
              <a:spcAft>
                <a:spcPts val="1200"/>
              </a:spcAft>
              <a:buNone/>
            </a:pPr>
            <a:r>
              <a:rPr lang="en-US" sz="2400" b="1" i="0" u="none" strike="noStrike" dirty="0">
                <a:solidFill>
                  <a:srgbClr val="000000"/>
                </a:solidFill>
                <a:effectLst/>
                <a:latin typeface="Google Sans"/>
              </a:rPr>
              <a:t>Clear accountability:</a:t>
            </a:r>
            <a:r>
              <a:rPr lang="en-US" sz="2400" b="0" i="0" u="none" strike="noStrike" dirty="0">
                <a:solidFill>
                  <a:srgbClr val="000000"/>
                </a:solidFill>
                <a:effectLst/>
                <a:latin typeface="Google Sans"/>
              </a:rPr>
              <a:t> Decisions align with the organization's goals, and teams help build the action plan. [</a:t>
            </a:r>
            <a:r>
              <a:rPr lang="en-US" sz="2400" b="0" i="0" u="none" strike="noStrike" dirty="0">
                <a:solidFill>
                  <a:srgbClr val="000000"/>
                </a:solidFill>
                <a:effectLst/>
                <a:latin typeface="Google Sans"/>
                <a:hlinkClick r:id="rId4"/>
              </a:rPr>
              <a:t>1</a:t>
            </a:r>
            <a:r>
              <a:rPr lang="en-US" sz="2400" b="0" i="0" u="none" strike="noStrike" dirty="0">
                <a:solidFill>
                  <a:srgbClr val="000000"/>
                </a:solidFill>
                <a:effectLst/>
                <a:latin typeface="Google Sans"/>
              </a:rPr>
              <a:t>, </a:t>
            </a:r>
            <a:r>
              <a:rPr lang="en-US" sz="2400" b="0" i="0" u="none" strike="noStrike" dirty="0">
                <a:solidFill>
                  <a:srgbClr val="000000"/>
                </a:solidFill>
                <a:effectLst/>
                <a:latin typeface="Google Sans"/>
                <a:hlinkClick r:id="rId5"/>
              </a:rPr>
              <a:t>2</a:t>
            </a:r>
            <a:r>
              <a:rPr lang="en-US" sz="2400" b="0" i="0" u="none" strike="noStrike" dirty="0">
                <a:solidFill>
                  <a:srgbClr val="000000"/>
                </a:solidFill>
                <a:effectLst/>
                <a:latin typeface="Google Sans"/>
              </a:rPr>
              <a:t>, </a:t>
            </a:r>
            <a:r>
              <a:rPr lang="en-US" sz="2400" b="0" i="0" u="none" strike="noStrike" dirty="0">
                <a:solidFill>
                  <a:srgbClr val="000000"/>
                </a:solidFill>
                <a:effectLst/>
                <a:latin typeface="Google Sans"/>
                <a:hlinkClick r:id="rId6"/>
              </a:rPr>
              <a:t>3</a:t>
            </a:r>
            <a:r>
              <a:rPr lang="en-US" sz="2400" b="0" i="0" u="none" strike="noStrike" dirty="0">
                <a:solidFill>
                  <a:srgbClr val="000000"/>
                </a:solidFill>
                <a:effectLst/>
                <a:latin typeface="Google Sans"/>
              </a:rPr>
              <a:t>, </a:t>
            </a:r>
            <a:r>
              <a:rPr lang="en-US" sz="2400" b="0" i="0" u="none" strike="noStrike" dirty="0">
                <a:solidFill>
                  <a:srgbClr val="000000"/>
                </a:solidFill>
                <a:effectLst/>
                <a:latin typeface="Google Sans"/>
                <a:hlinkClick r:id="rId7"/>
              </a:rPr>
              <a:t>4</a:t>
            </a:r>
            <a:r>
              <a:rPr lang="en-US" sz="2400" b="0" i="0" u="none" strike="noStrike" dirty="0">
                <a:solidFill>
                  <a:srgbClr val="000000"/>
                </a:solidFill>
                <a:effectLst/>
                <a:latin typeface="Google Sans"/>
              </a:rPr>
              <a:t>, </a:t>
            </a:r>
            <a:r>
              <a:rPr lang="en-US" sz="2400" b="0" i="0" u="none" strike="noStrike" dirty="0">
                <a:solidFill>
                  <a:srgbClr val="000000"/>
                </a:solidFill>
                <a:effectLst/>
                <a:latin typeface="Google Sans"/>
                <a:hlinkClick r:id="rId8"/>
              </a:rPr>
              <a:t>5</a:t>
            </a:r>
            <a:r>
              <a:rPr lang="en-US" sz="2400" b="0" i="0" u="none" strike="noStrike" dirty="0">
                <a:solidFill>
                  <a:srgbClr val="000000"/>
                </a:solidFill>
                <a:effectLst/>
                <a:latin typeface="Google Sans"/>
              </a:rPr>
              <a:t>]</a:t>
            </a:r>
          </a:p>
        </p:txBody>
      </p:sp>
    </p:spTree>
    <p:extLst>
      <p:ext uri="{BB962C8B-B14F-4D97-AF65-F5344CB8AC3E}">
        <p14:creationId xmlns:p14="http://schemas.microsoft.com/office/powerpoint/2010/main" val="14710174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24BC71-76CB-6CFE-20E9-3592AA45FBC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EAA401A-F91F-DBFD-7C82-61C296D90BBC}"/>
              </a:ext>
            </a:extLst>
          </p:cNvPr>
          <p:cNvSpPr txBox="1"/>
          <p:nvPr/>
        </p:nvSpPr>
        <p:spPr>
          <a:xfrm>
            <a:off x="489098" y="639809"/>
            <a:ext cx="11585944" cy="3447098"/>
          </a:xfrm>
          <a:prstGeom prst="rect">
            <a:avLst/>
          </a:prstGeom>
          <a:noFill/>
        </p:spPr>
        <p:txBody>
          <a:bodyPr wrap="square">
            <a:spAutoFit/>
          </a:bodyPr>
          <a:lstStyle/>
          <a:p>
            <a:pPr algn="l">
              <a:spcBef>
                <a:spcPts val="1800"/>
              </a:spcBef>
              <a:spcAft>
                <a:spcPts val="900"/>
              </a:spcAft>
              <a:buNone/>
            </a:pPr>
            <a:r>
              <a:rPr lang="en-US" sz="2400" b="1" i="0" u="none" strike="noStrike" dirty="0">
                <a:solidFill>
                  <a:srgbClr val="FF0000"/>
                </a:solidFill>
                <a:effectLst/>
                <a:latin typeface="Google Sans"/>
              </a:rPr>
              <a:t>5. Autonomous Self-Governance (The Best)</a:t>
            </a:r>
          </a:p>
          <a:p>
            <a:pPr algn="l">
              <a:spcBef>
                <a:spcPts val="900"/>
              </a:spcBef>
              <a:spcAft>
                <a:spcPts val="1200"/>
              </a:spcAft>
              <a:buNone/>
            </a:pPr>
            <a:r>
              <a:rPr lang="en-US" sz="2400" b="1" i="0" u="none" strike="noStrike" dirty="0">
                <a:solidFill>
                  <a:srgbClr val="000000"/>
                </a:solidFill>
                <a:effectLst/>
                <a:latin typeface="Google Sans"/>
              </a:rPr>
              <a:t>Point-of-service authority:</a:t>
            </a:r>
            <a:r>
              <a:rPr lang="en-US" sz="2400" b="0" i="0" u="none" strike="noStrike" dirty="0">
                <a:solidFill>
                  <a:srgbClr val="000000"/>
                </a:solidFill>
                <a:effectLst/>
                <a:latin typeface="Google Sans"/>
              </a:rPr>
              <a:t> Faculty make independent choices regarding their direct work and standards (i.e., curriculum and research).</a:t>
            </a:r>
          </a:p>
          <a:p>
            <a:pPr algn="l">
              <a:spcBef>
                <a:spcPts val="900"/>
              </a:spcBef>
              <a:spcAft>
                <a:spcPts val="1200"/>
              </a:spcAft>
              <a:buNone/>
            </a:pPr>
            <a:r>
              <a:rPr lang="en-US" sz="2400" b="1" i="0" u="none" strike="noStrike" dirty="0">
                <a:solidFill>
                  <a:srgbClr val="000000"/>
                </a:solidFill>
                <a:effectLst/>
                <a:latin typeface="Google Sans"/>
              </a:rPr>
              <a:t>Facilitative leadership:</a:t>
            </a:r>
            <a:r>
              <a:rPr lang="en-US" sz="2400" b="0" i="0" u="none" strike="noStrike" dirty="0">
                <a:solidFill>
                  <a:srgbClr val="000000"/>
                </a:solidFill>
                <a:effectLst/>
                <a:latin typeface="Google Sans"/>
              </a:rPr>
              <a:t> Admin act as resource providers and boundary setters rather than micromanagers.</a:t>
            </a:r>
          </a:p>
          <a:p>
            <a:pPr algn="l">
              <a:spcBef>
                <a:spcPts val="900"/>
              </a:spcBef>
              <a:spcAft>
                <a:spcPts val="1200"/>
              </a:spcAft>
              <a:buNone/>
            </a:pPr>
            <a:r>
              <a:rPr lang="en-US" sz="2400" b="1" i="0" u="none" strike="noStrike" dirty="0">
                <a:solidFill>
                  <a:srgbClr val="000000"/>
                </a:solidFill>
                <a:effectLst/>
                <a:latin typeface="Google Sans"/>
              </a:rPr>
              <a:t>Full ownership:</a:t>
            </a:r>
            <a:r>
              <a:rPr lang="en-US" sz="2400" b="0" i="0" u="none" strike="noStrike" dirty="0">
                <a:solidFill>
                  <a:srgbClr val="000000"/>
                </a:solidFill>
                <a:effectLst/>
                <a:latin typeface="Google Sans"/>
              </a:rPr>
              <a:t> Complete partnership, equity, and accountability rest directly with those who execute the work</a:t>
            </a:r>
          </a:p>
        </p:txBody>
      </p:sp>
    </p:spTree>
    <p:extLst>
      <p:ext uri="{BB962C8B-B14F-4D97-AF65-F5344CB8AC3E}">
        <p14:creationId xmlns:p14="http://schemas.microsoft.com/office/powerpoint/2010/main" val="14424697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092F51-7ACA-4169-4CBA-2C71F4C3B3C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F696EA3-9B77-5CC4-5234-48D4D1B14C53}"/>
              </a:ext>
            </a:extLst>
          </p:cNvPr>
          <p:cNvSpPr txBox="1"/>
          <p:nvPr/>
        </p:nvSpPr>
        <p:spPr>
          <a:xfrm>
            <a:off x="223283" y="6411433"/>
            <a:ext cx="11515062" cy="246221"/>
          </a:xfrm>
          <a:prstGeom prst="rect">
            <a:avLst/>
          </a:prstGeom>
          <a:noFill/>
        </p:spPr>
        <p:txBody>
          <a:bodyPr wrap="square" rtlCol="0">
            <a:spAutoFit/>
          </a:bodyPr>
          <a:lstStyle/>
          <a:p>
            <a:r>
              <a:rPr lang="en-US" sz="1000" dirty="0">
                <a:hlinkClick r:id="rId2"/>
              </a:rPr>
              <a:t>https://</a:t>
            </a:r>
            <a:r>
              <a:rPr lang="en-US" sz="1000" dirty="0" err="1">
                <a:hlinkClick r:id="rId2"/>
              </a:rPr>
              <a:t>nonprofitresources.ca</a:t>
            </a:r>
            <a:r>
              <a:rPr lang="en-US" sz="1000" dirty="0">
                <a:hlinkClick r:id="rId2"/>
              </a:rPr>
              <a:t>/wp-content/uploads/2022/11/Continuum-of-participation-in-a-nonprofits-governance-resource_final.pdf</a:t>
            </a:r>
            <a:endParaRPr lang="en-US" sz="1000" dirty="0"/>
          </a:p>
        </p:txBody>
      </p:sp>
      <p:pic>
        <p:nvPicPr>
          <p:cNvPr id="3" name="Picture 2">
            <a:extLst>
              <a:ext uri="{FF2B5EF4-FFF2-40B4-BE49-F238E27FC236}">
                <a16:creationId xmlns:a16="http://schemas.microsoft.com/office/drawing/2014/main" id="{AB71EAC7-EF32-317B-BD32-0A47B9E9DD49}"/>
              </a:ext>
            </a:extLst>
          </p:cNvPr>
          <p:cNvPicPr>
            <a:picLocks noChangeAspect="1"/>
          </p:cNvPicPr>
          <p:nvPr/>
        </p:nvPicPr>
        <p:blipFill>
          <a:blip r:embed="rId3"/>
          <a:stretch>
            <a:fillRect/>
          </a:stretch>
        </p:blipFill>
        <p:spPr>
          <a:xfrm>
            <a:off x="1037968" y="138494"/>
            <a:ext cx="10577383" cy="6272939"/>
          </a:xfrm>
          <a:prstGeom prst="rect">
            <a:avLst/>
          </a:prstGeom>
        </p:spPr>
      </p:pic>
    </p:spTree>
    <p:extLst>
      <p:ext uri="{BB962C8B-B14F-4D97-AF65-F5344CB8AC3E}">
        <p14:creationId xmlns:p14="http://schemas.microsoft.com/office/powerpoint/2010/main" val="8421038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CD498-6D24-502C-4EE0-040E481288D5}"/>
              </a:ext>
            </a:extLst>
          </p:cNvPr>
          <p:cNvSpPr>
            <a:spLocks noGrp="1"/>
          </p:cNvSpPr>
          <p:nvPr>
            <p:ph type="title"/>
          </p:nvPr>
        </p:nvSpPr>
        <p:spPr/>
        <p:txBody>
          <a:bodyPr/>
          <a:lstStyle/>
          <a:p>
            <a:r>
              <a:rPr lang="en-US" dirty="0"/>
              <a:t>Compact 2.0 Involvement</a:t>
            </a:r>
          </a:p>
        </p:txBody>
      </p:sp>
      <p:sp>
        <p:nvSpPr>
          <p:cNvPr id="3" name="Content Placeholder 2">
            <a:extLst>
              <a:ext uri="{FF2B5EF4-FFF2-40B4-BE49-F238E27FC236}">
                <a16:creationId xmlns:a16="http://schemas.microsoft.com/office/drawing/2014/main" id="{E2E69DA5-1079-FAD2-81A9-772DBD1D4536}"/>
              </a:ext>
            </a:extLst>
          </p:cNvPr>
          <p:cNvSpPr>
            <a:spLocks noGrp="1"/>
          </p:cNvSpPr>
          <p:nvPr>
            <p:ph idx="1"/>
          </p:nvPr>
        </p:nvSpPr>
        <p:spPr/>
        <p:txBody>
          <a:bodyPr/>
          <a:lstStyle/>
          <a:p>
            <a:r>
              <a:rPr lang="en-US" dirty="0"/>
              <a:t> “For several months, I have </a:t>
            </a:r>
            <a:r>
              <a:rPr lang="en-US" dirty="0">
                <a:solidFill>
                  <a:srgbClr val="FF0000"/>
                </a:solidFill>
              </a:rPr>
              <a:t>participated in broader discussions </a:t>
            </a:r>
            <a:r>
              <a:rPr lang="en-US" dirty="0"/>
              <a:t>with the White House and other higher-education leaders about issues affecting the sector. I expect those conversations helped inform the administration’s thinking around their Monday letter. I was </a:t>
            </a:r>
            <a:r>
              <a:rPr lang="en-US" dirty="0">
                <a:solidFill>
                  <a:srgbClr val="FF0000"/>
                </a:solidFill>
              </a:rPr>
              <a:t>not involved, however, in the drafting of the letter</a:t>
            </a:r>
            <a:r>
              <a:rPr lang="en-US" dirty="0"/>
              <a:t>.”</a:t>
            </a:r>
          </a:p>
          <a:p>
            <a:pPr marL="0" indent="0" algn="r">
              <a:buNone/>
            </a:pPr>
            <a:endParaRPr lang="en-US" dirty="0"/>
          </a:p>
          <a:p>
            <a:pPr marL="0" indent="0" algn="r">
              <a:buNone/>
            </a:pPr>
            <a:r>
              <a:rPr lang="en-US" dirty="0"/>
              <a:t>Andrew D. Martin, chancellor of Washington University in St. Louis</a:t>
            </a:r>
          </a:p>
        </p:txBody>
      </p:sp>
      <p:sp>
        <p:nvSpPr>
          <p:cNvPr id="4" name="TextBox 3">
            <a:extLst>
              <a:ext uri="{FF2B5EF4-FFF2-40B4-BE49-F238E27FC236}">
                <a16:creationId xmlns:a16="http://schemas.microsoft.com/office/drawing/2014/main" id="{AC1DDE05-04FE-0BAA-D2CF-EFE0D1BAD9D7}"/>
              </a:ext>
            </a:extLst>
          </p:cNvPr>
          <p:cNvSpPr txBox="1"/>
          <p:nvPr/>
        </p:nvSpPr>
        <p:spPr>
          <a:xfrm>
            <a:off x="1020725" y="5992297"/>
            <a:ext cx="9776266" cy="369332"/>
          </a:xfrm>
          <a:prstGeom prst="rect">
            <a:avLst/>
          </a:prstGeom>
          <a:noFill/>
        </p:spPr>
        <p:txBody>
          <a:bodyPr wrap="none" rtlCol="0">
            <a:spAutoFit/>
          </a:bodyPr>
          <a:lstStyle/>
          <a:p>
            <a:r>
              <a:rPr lang="en-US" dirty="0"/>
              <a:t>https://</a:t>
            </a:r>
            <a:r>
              <a:rPr lang="en-US" dirty="0" err="1"/>
              <a:t>www.chronicle.com</a:t>
            </a:r>
            <a:r>
              <a:rPr lang="en-US" dirty="0"/>
              <a:t>/article/</a:t>
            </a:r>
            <a:r>
              <a:rPr lang="en-US" dirty="0">
                <a:hlinkClick r:id="rId2"/>
              </a:rPr>
              <a:t>college-leaders-play-down-their-involvement-in-compact-2-0</a:t>
            </a:r>
            <a:endParaRPr lang="en-US" dirty="0"/>
          </a:p>
        </p:txBody>
      </p:sp>
    </p:spTree>
    <p:extLst>
      <p:ext uri="{BB962C8B-B14F-4D97-AF65-F5344CB8AC3E}">
        <p14:creationId xmlns:p14="http://schemas.microsoft.com/office/powerpoint/2010/main" val="40259772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730F1C-A7CE-5383-D764-0E0ABAFB7C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C1DCA8-604C-7A1A-3088-4821F89013DC}"/>
              </a:ext>
            </a:extLst>
          </p:cNvPr>
          <p:cNvSpPr>
            <a:spLocks noGrp="1"/>
          </p:cNvSpPr>
          <p:nvPr>
            <p:ph type="title"/>
          </p:nvPr>
        </p:nvSpPr>
        <p:spPr>
          <a:xfrm>
            <a:off x="838200" y="159489"/>
            <a:ext cx="10515600" cy="1325563"/>
          </a:xfrm>
        </p:spPr>
        <p:txBody>
          <a:bodyPr/>
          <a:lstStyle/>
          <a:p>
            <a:r>
              <a:rPr lang="en-US" dirty="0"/>
              <a:t>Barbara R. Snyder, president of the AAU</a:t>
            </a:r>
          </a:p>
        </p:txBody>
      </p:sp>
      <p:sp>
        <p:nvSpPr>
          <p:cNvPr id="3" name="Content Placeholder 2">
            <a:extLst>
              <a:ext uri="{FF2B5EF4-FFF2-40B4-BE49-F238E27FC236}">
                <a16:creationId xmlns:a16="http://schemas.microsoft.com/office/drawing/2014/main" id="{13716D14-2292-4222-D97E-8040AFB4F2E7}"/>
              </a:ext>
            </a:extLst>
          </p:cNvPr>
          <p:cNvSpPr>
            <a:spLocks noGrp="1"/>
          </p:cNvSpPr>
          <p:nvPr>
            <p:ph idx="1"/>
          </p:nvPr>
        </p:nvSpPr>
        <p:spPr>
          <a:xfrm>
            <a:off x="393405" y="1148316"/>
            <a:ext cx="11451265" cy="5550195"/>
          </a:xfrm>
        </p:spPr>
        <p:txBody>
          <a:bodyPr>
            <a:normAutofit fontScale="92500"/>
          </a:bodyPr>
          <a:lstStyle/>
          <a:p>
            <a:r>
              <a:rPr lang="en-US" dirty="0"/>
              <a:t>Described a complicated feedback process with the Trump administration in which AAU representatives had little control over drafts. </a:t>
            </a:r>
          </a:p>
          <a:p>
            <a:r>
              <a:rPr lang="en-US" dirty="0"/>
              <a:t>She, Girod, and Ronald J. Daniels, president of the Johns Hopkins University, </a:t>
            </a:r>
            <a:r>
              <a:rPr lang="en-US" dirty="0">
                <a:solidFill>
                  <a:srgbClr val="FF0000"/>
                </a:solidFill>
              </a:rPr>
              <a:t>met with officials from the Education Department and the White House two or three times in person and a couple of times over the phone</a:t>
            </a:r>
            <a:r>
              <a:rPr lang="en-US" dirty="0"/>
              <a:t>, she said. Girod and Daniels were acting in their capacity as chair and vice chair of AAU’s board. They always met with Trump officials as a group of three, Snyder said.</a:t>
            </a:r>
          </a:p>
          <a:p>
            <a:r>
              <a:rPr lang="en-US" dirty="0"/>
              <a:t>They </a:t>
            </a:r>
            <a:r>
              <a:rPr lang="en-US" dirty="0">
                <a:solidFill>
                  <a:srgbClr val="FF0000"/>
                </a:solidFill>
              </a:rPr>
              <a:t>provided feedback on drafts, which they did not receive copies of</a:t>
            </a:r>
            <a:r>
              <a:rPr lang="en-US" dirty="0"/>
              <a:t>. They </a:t>
            </a:r>
            <a:r>
              <a:rPr lang="en-US" dirty="0">
                <a:solidFill>
                  <a:srgbClr val="FF0000"/>
                </a:solidFill>
              </a:rPr>
              <a:t>were</a:t>
            </a:r>
            <a:r>
              <a:rPr lang="en-US" dirty="0"/>
              <a:t> </a:t>
            </a:r>
            <a:r>
              <a:rPr lang="en-US" dirty="0">
                <a:solidFill>
                  <a:srgbClr val="FF0000"/>
                </a:solidFill>
              </a:rPr>
              <a:t>allowed to see them only during the meetings.</a:t>
            </a:r>
          </a:p>
          <a:p>
            <a:r>
              <a:rPr lang="en-US" dirty="0"/>
              <a:t>Without access to past drafts, Snyder said she couldn’t exactly recall what changed over the course of their meetings, but she said: “The first draft we saw was already quite different from the compact, and the final draft is quite different from the first draft. Did they listen to some of our suggestions? Yes. Did they take all of our suggestions? No.”</a:t>
            </a:r>
          </a:p>
        </p:txBody>
      </p:sp>
    </p:spTree>
    <p:extLst>
      <p:ext uri="{BB962C8B-B14F-4D97-AF65-F5344CB8AC3E}">
        <p14:creationId xmlns:p14="http://schemas.microsoft.com/office/powerpoint/2010/main" val="18246527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19461-F869-E950-E651-B4F9747A9F92}"/>
              </a:ext>
            </a:extLst>
          </p:cNvPr>
          <p:cNvSpPr>
            <a:spLocks noGrp="1"/>
          </p:cNvSpPr>
          <p:nvPr>
            <p:ph type="title"/>
          </p:nvPr>
        </p:nvSpPr>
        <p:spPr/>
        <p:txBody>
          <a:bodyPr/>
          <a:lstStyle/>
          <a:p>
            <a:r>
              <a:rPr lang="en-US" b="1" dirty="0"/>
              <a:t>RACI framework – who are</a:t>
            </a:r>
            <a:endParaRPr lang="en-US" dirty="0"/>
          </a:p>
        </p:txBody>
      </p:sp>
      <p:sp>
        <p:nvSpPr>
          <p:cNvPr id="3" name="Content Placeholder 2">
            <a:extLst>
              <a:ext uri="{FF2B5EF4-FFF2-40B4-BE49-F238E27FC236}">
                <a16:creationId xmlns:a16="http://schemas.microsoft.com/office/drawing/2014/main" id="{05F9283B-F8EB-D6C0-1201-78A7D72B5E90}"/>
              </a:ext>
            </a:extLst>
          </p:cNvPr>
          <p:cNvSpPr>
            <a:spLocks noGrp="1"/>
          </p:cNvSpPr>
          <p:nvPr>
            <p:ph idx="1"/>
          </p:nvPr>
        </p:nvSpPr>
        <p:spPr/>
        <p:txBody>
          <a:bodyPr/>
          <a:lstStyle/>
          <a:p>
            <a:r>
              <a:rPr lang="en-US" b="1" dirty="0"/>
              <a:t>R</a:t>
            </a:r>
            <a:r>
              <a:rPr lang="en-US" dirty="0"/>
              <a:t>esponsible (does the work), </a:t>
            </a:r>
          </a:p>
          <a:p>
            <a:r>
              <a:rPr lang="en-US" b="1" dirty="0"/>
              <a:t>A</a:t>
            </a:r>
            <a:r>
              <a:rPr lang="en-US" dirty="0"/>
              <a:t>ccountable (has the final yes/no), </a:t>
            </a:r>
          </a:p>
          <a:p>
            <a:r>
              <a:rPr lang="en-US" b="1" dirty="0"/>
              <a:t>C</a:t>
            </a:r>
            <a:r>
              <a:rPr lang="en-US" dirty="0"/>
              <a:t>onsulted (provides input), and </a:t>
            </a:r>
          </a:p>
          <a:p>
            <a:r>
              <a:rPr lang="en-US" b="1" dirty="0"/>
              <a:t>I</a:t>
            </a:r>
            <a:r>
              <a:rPr lang="en-US" dirty="0"/>
              <a:t>nformed (kept in the loop)</a:t>
            </a:r>
          </a:p>
        </p:txBody>
      </p:sp>
      <p:sp>
        <p:nvSpPr>
          <p:cNvPr id="4" name="TextBox 3">
            <a:extLst>
              <a:ext uri="{FF2B5EF4-FFF2-40B4-BE49-F238E27FC236}">
                <a16:creationId xmlns:a16="http://schemas.microsoft.com/office/drawing/2014/main" id="{9BD27B6B-A065-7BAD-B711-23A6AD5ACF87}"/>
              </a:ext>
            </a:extLst>
          </p:cNvPr>
          <p:cNvSpPr txBox="1"/>
          <p:nvPr/>
        </p:nvSpPr>
        <p:spPr>
          <a:xfrm>
            <a:off x="744280" y="4253023"/>
            <a:ext cx="9707526" cy="954107"/>
          </a:xfrm>
          <a:prstGeom prst="rect">
            <a:avLst/>
          </a:prstGeom>
          <a:noFill/>
        </p:spPr>
        <p:txBody>
          <a:bodyPr wrap="square" rtlCol="0">
            <a:spAutoFit/>
          </a:bodyPr>
          <a:lstStyle/>
          <a:p>
            <a:r>
              <a:rPr lang="en-US" sz="2800" dirty="0">
                <a:solidFill>
                  <a:schemeClr val="accent6"/>
                </a:solidFill>
              </a:rPr>
              <a:t>Traditional definition of Decision rights </a:t>
            </a:r>
            <a:r>
              <a:rPr lang="en-US" sz="2800" dirty="0">
                <a:solidFill>
                  <a:srgbClr val="FF0000"/>
                </a:solidFill>
              </a:rPr>
              <a:t>define who has the formal authority to make specific organizational choices.</a:t>
            </a:r>
          </a:p>
        </p:txBody>
      </p:sp>
      <p:sp>
        <p:nvSpPr>
          <p:cNvPr id="5" name="TextBox 4">
            <a:extLst>
              <a:ext uri="{FF2B5EF4-FFF2-40B4-BE49-F238E27FC236}">
                <a16:creationId xmlns:a16="http://schemas.microsoft.com/office/drawing/2014/main" id="{20FA0EDF-B484-AFB0-90D8-293A4C2796B2}"/>
              </a:ext>
            </a:extLst>
          </p:cNvPr>
          <p:cNvSpPr txBox="1"/>
          <p:nvPr/>
        </p:nvSpPr>
        <p:spPr>
          <a:xfrm>
            <a:off x="722149" y="5480903"/>
            <a:ext cx="10747702" cy="954107"/>
          </a:xfrm>
          <a:prstGeom prst="rect">
            <a:avLst/>
          </a:prstGeom>
          <a:noFill/>
        </p:spPr>
        <p:txBody>
          <a:bodyPr wrap="square" rtlCol="0">
            <a:spAutoFit/>
          </a:bodyPr>
          <a:lstStyle/>
          <a:p>
            <a:r>
              <a:rPr lang="en-US" sz="2800" dirty="0">
                <a:solidFill>
                  <a:schemeClr val="accent6"/>
                </a:solidFill>
              </a:rPr>
              <a:t>Decision rights (shared governance) </a:t>
            </a:r>
            <a:r>
              <a:rPr lang="en-US" sz="2800" dirty="0"/>
              <a:t>defined as </a:t>
            </a:r>
            <a:r>
              <a:rPr lang="en-US" sz="2800" dirty="0">
                <a:solidFill>
                  <a:srgbClr val="FF0000"/>
                </a:solidFill>
              </a:rPr>
              <a:t>right to optimally be involved/participate to help achieve the best decision</a:t>
            </a:r>
          </a:p>
        </p:txBody>
      </p:sp>
    </p:spTree>
    <p:extLst>
      <p:ext uri="{BB962C8B-B14F-4D97-AF65-F5344CB8AC3E}">
        <p14:creationId xmlns:p14="http://schemas.microsoft.com/office/powerpoint/2010/main" val="27153422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B1D7E-8AC6-F9CE-F169-228CE5843506}"/>
              </a:ext>
            </a:extLst>
          </p:cNvPr>
          <p:cNvSpPr>
            <a:spLocks noGrp="1"/>
          </p:cNvSpPr>
          <p:nvPr>
            <p:ph type="title"/>
          </p:nvPr>
        </p:nvSpPr>
        <p:spPr/>
        <p:txBody>
          <a:bodyPr/>
          <a:lstStyle/>
          <a:p>
            <a:r>
              <a:rPr lang="en-US" dirty="0"/>
              <a:t>Shared Governance Success Metrics</a:t>
            </a:r>
          </a:p>
        </p:txBody>
      </p:sp>
      <p:sp>
        <p:nvSpPr>
          <p:cNvPr id="3" name="Content Placeholder 2">
            <a:extLst>
              <a:ext uri="{FF2B5EF4-FFF2-40B4-BE49-F238E27FC236}">
                <a16:creationId xmlns:a16="http://schemas.microsoft.com/office/drawing/2014/main" id="{B0DE9692-0EE7-A571-9E4A-D3FCA26383CD}"/>
              </a:ext>
            </a:extLst>
          </p:cNvPr>
          <p:cNvSpPr>
            <a:spLocks noGrp="1"/>
          </p:cNvSpPr>
          <p:nvPr>
            <p:ph idx="1"/>
          </p:nvPr>
        </p:nvSpPr>
        <p:spPr>
          <a:xfrm>
            <a:off x="325822" y="1481959"/>
            <a:ext cx="11646438" cy="5290428"/>
          </a:xfrm>
        </p:spPr>
        <p:txBody>
          <a:bodyPr>
            <a:normAutofit/>
          </a:bodyPr>
          <a:lstStyle/>
          <a:p>
            <a:pPr lvl="0"/>
            <a:r>
              <a:rPr lang="en-US" b="1" dirty="0"/>
              <a:t>Do faculty value the role of Faculty Council as voice of faculty?</a:t>
            </a:r>
          </a:p>
          <a:p>
            <a:pPr lvl="1"/>
            <a:r>
              <a:rPr lang="en-US" b="1" dirty="0"/>
              <a:t>Measures:  Satisfaction Survey, Actual Desire to Participate as Senators</a:t>
            </a:r>
          </a:p>
          <a:p>
            <a:r>
              <a:rPr lang="en-US" b="1" dirty="0"/>
              <a:t>Mutual Respect and Belief in the value of one another</a:t>
            </a:r>
          </a:p>
          <a:p>
            <a:pPr lvl="1"/>
            <a:r>
              <a:rPr lang="en-US" b="1" dirty="0"/>
              <a:t>Among faculty</a:t>
            </a:r>
          </a:p>
          <a:p>
            <a:pPr lvl="1"/>
            <a:r>
              <a:rPr lang="en-US" b="1" dirty="0"/>
              <a:t>Between Faculty and Administration</a:t>
            </a:r>
          </a:p>
          <a:p>
            <a:pPr lvl="0"/>
            <a:r>
              <a:rPr lang="en-US" b="1" dirty="0"/>
              <a:t>Trust</a:t>
            </a:r>
          </a:p>
          <a:p>
            <a:pPr lvl="1"/>
            <a:r>
              <a:rPr lang="en-US" b="1" dirty="0">
                <a:solidFill>
                  <a:srgbClr val="FF0000"/>
                </a:solidFill>
              </a:rPr>
              <a:t>Reliability</a:t>
            </a:r>
            <a:r>
              <a:rPr lang="en-US" b="1" dirty="0"/>
              <a:t> = Each party will consistently provide positive contribution, is dependable and honest</a:t>
            </a:r>
          </a:p>
          <a:p>
            <a:pPr lvl="1"/>
            <a:r>
              <a:rPr lang="en-US" b="1" dirty="0">
                <a:solidFill>
                  <a:srgbClr val="FF0000"/>
                </a:solidFill>
              </a:rPr>
              <a:t>Vulnerability</a:t>
            </a:r>
            <a:r>
              <a:rPr lang="en-US" b="1" dirty="0"/>
              <a:t> = Willing to take the risk that each party will not “harm” the other in order for their own opportunistic benefit</a:t>
            </a:r>
          </a:p>
          <a:p>
            <a:pPr lvl="1"/>
            <a:r>
              <a:rPr lang="en-US" b="1" dirty="0">
                <a:solidFill>
                  <a:srgbClr val="FF0000"/>
                </a:solidFill>
              </a:rPr>
              <a:t>Share same beliefs and moral values</a:t>
            </a:r>
            <a:r>
              <a:rPr lang="en-US" b="1" dirty="0"/>
              <a:t> (i.e., shared governance, shared goals) </a:t>
            </a:r>
          </a:p>
          <a:p>
            <a:pPr lvl="1"/>
            <a:r>
              <a:rPr lang="en-US" b="1" dirty="0">
                <a:solidFill>
                  <a:srgbClr val="FF0000"/>
                </a:solidFill>
              </a:rPr>
              <a:t>Caring for the welfare of each other (</a:t>
            </a:r>
            <a:r>
              <a:rPr lang="en-US" b="1" dirty="0"/>
              <a:t>i.e., helping the performance of each party)</a:t>
            </a:r>
          </a:p>
          <a:p>
            <a:pPr marL="0" lvl="0" indent="0">
              <a:buNone/>
            </a:pPr>
            <a:endParaRPr lang="en-US" b="1" dirty="0"/>
          </a:p>
          <a:p>
            <a:pPr lvl="0"/>
            <a:endParaRPr lang="en-US" b="1" dirty="0"/>
          </a:p>
          <a:p>
            <a:pPr marL="0" lvl="0" indent="0">
              <a:buNone/>
            </a:pPr>
            <a:endParaRPr lang="en-US" dirty="0"/>
          </a:p>
          <a:p>
            <a:endParaRPr lang="en-US" dirty="0"/>
          </a:p>
        </p:txBody>
      </p:sp>
    </p:spTree>
    <p:extLst>
      <p:ext uri="{BB962C8B-B14F-4D97-AF65-F5344CB8AC3E}">
        <p14:creationId xmlns:p14="http://schemas.microsoft.com/office/powerpoint/2010/main" val="18546223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441DE-F572-70A9-25FD-9A5820311735}"/>
              </a:ext>
            </a:extLst>
          </p:cNvPr>
          <p:cNvSpPr>
            <a:spLocks noGrp="1"/>
          </p:cNvSpPr>
          <p:nvPr>
            <p:ph type="title"/>
          </p:nvPr>
        </p:nvSpPr>
        <p:spPr/>
        <p:txBody>
          <a:bodyPr/>
          <a:lstStyle/>
          <a:p>
            <a:r>
              <a:rPr lang="en-US" dirty="0"/>
              <a:t>Are there both Formal and Informal Networks of communication?</a:t>
            </a:r>
          </a:p>
        </p:txBody>
      </p:sp>
      <p:sp>
        <p:nvSpPr>
          <p:cNvPr id="3" name="Content Placeholder 2">
            <a:extLst>
              <a:ext uri="{FF2B5EF4-FFF2-40B4-BE49-F238E27FC236}">
                <a16:creationId xmlns:a16="http://schemas.microsoft.com/office/drawing/2014/main" id="{2F790232-2EAF-2CFD-A438-4A5ABE866C58}"/>
              </a:ext>
            </a:extLst>
          </p:cNvPr>
          <p:cNvSpPr>
            <a:spLocks noGrp="1"/>
          </p:cNvSpPr>
          <p:nvPr>
            <p:ph idx="1"/>
          </p:nvPr>
        </p:nvSpPr>
        <p:spPr/>
        <p:txBody>
          <a:bodyPr/>
          <a:lstStyle/>
          <a:p>
            <a:r>
              <a:rPr lang="en-US" dirty="0"/>
              <a:t>Formal Structures – part of Standard Operating Procedures (SOP)</a:t>
            </a:r>
          </a:p>
          <a:p>
            <a:pPr lvl="1"/>
            <a:r>
              <a:rPr lang="en-US" dirty="0"/>
              <a:t>Focuses on Task oriented interaction (e.g., committees in Bylaws)</a:t>
            </a:r>
          </a:p>
          <a:p>
            <a:r>
              <a:rPr lang="en-US" dirty="0"/>
              <a:t>Informal Structures</a:t>
            </a:r>
          </a:p>
          <a:p>
            <a:pPr lvl="1"/>
            <a:r>
              <a:rPr lang="en-US" dirty="0"/>
              <a:t>Opportunity to be Person oriented</a:t>
            </a:r>
          </a:p>
          <a:p>
            <a:pPr lvl="1"/>
            <a:r>
              <a:rPr lang="en-US" dirty="0"/>
              <a:t>Build relationships of Trust</a:t>
            </a:r>
          </a:p>
          <a:p>
            <a:r>
              <a:rPr lang="en-US" dirty="0"/>
              <a:t>Informal Relationships are critical when SOP is not enough</a:t>
            </a:r>
          </a:p>
          <a:p>
            <a:endParaRPr lang="en-US" dirty="0"/>
          </a:p>
          <a:p>
            <a:r>
              <a:rPr lang="en-US" dirty="0">
                <a:solidFill>
                  <a:srgbClr val="FF0000"/>
                </a:solidFill>
              </a:rPr>
              <a:t>Assessment since SB 37: The informal networks have decreased</a:t>
            </a:r>
          </a:p>
          <a:p>
            <a:pPr lvl="1"/>
            <a:endParaRPr lang="en-US" dirty="0"/>
          </a:p>
        </p:txBody>
      </p:sp>
    </p:spTree>
    <p:extLst>
      <p:ext uri="{BB962C8B-B14F-4D97-AF65-F5344CB8AC3E}">
        <p14:creationId xmlns:p14="http://schemas.microsoft.com/office/powerpoint/2010/main" val="4186349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7365D"/>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F1CBC521-D7B6-40B0-BF14-BB3329EA208F}"/>
              </a:ext>
            </a:extLst>
          </p:cNvPr>
          <p:cNvSpPr>
            <a:spLocks noGrp="1"/>
          </p:cNvSpPr>
          <p:nvPr/>
        </p:nvSpPr>
        <p:spPr>
          <a:xfrm>
            <a:off x="762000" y="647700"/>
            <a:ext cx="6667500" cy="28575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125" b="1">
                <a:solidFill>
                  <a:srgbClr val="BFD2EC"/>
                </a:solidFill>
                <a:latin typeface="Bitstream Charter"/>
                <a:ea typeface="Bitstream Charter"/>
                <a:cs typeface="Bitstream Charter"/>
              </a:defRPr>
            </a:pPr>
            <a:r>
              <a:rPr kumimoji="0" sz="1125" b="1" i="0" u="none" strike="noStrike" kern="1200" cap="none" spc="0" normalizeH="0" baseline="0" noProof="0">
                <a:ln>
                  <a:noFill/>
                </a:ln>
                <a:solidFill>
                  <a:srgbClr val="BFD2EC"/>
                </a:solidFill>
                <a:effectLst/>
                <a:uLnTx/>
                <a:uFillTx/>
                <a:latin typeface="Bitstream Charter"/>
                <a:ea typeface="Bitstream Charter"/>
                <a:cs typeface="Bitstream Charter"/>
              </a:rPr>
              <a:t>FACULTY GOVERNANCE REVIEW</a:t>
            </a:r>
          </a:p>
        </p:txBody>
      </p:sp>
      <p:sp>
        <p:nvSpPr>
          <p:cNvPr id="2" name="Rectangle 1">
            <a:extLst>
              <a:ext uri="{FF2B5EF4-FFF2-40B4-BE49-F238E27FC236}">
                <a16:creationId xmlns:a16="http://schemas.microsoft.com/office/drawing/2014/main" id="{C58A924F-2EE8-4C1E-9CBA-2D838E6763BB}"/>
              </a:ext>
            </a:extLst>
          </p:cNvPr>
          <p:cNvSpPr>
            <a:spLocks noGrp="1"/>
          </p:cNvSpPr>
          <p:nvPr/>
        </p:nvSpPr>
        <p:spPr>
          <a:xfrm>
            <a:off x="762000" y="1238250"/>
            <a:ext cx="7239000" cy="142875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3600" b="1">
                <a:solidFill>
                  <a:srgbClr val="FFFFFF"/>
                </a:solidFill>
                <a:latin typeface="Bitstream Charter"/>
                <a:ea typeface="Bitstream Charter"/>
                <a:cs typeface="Bitstream Charter"/>
              </a:defRPr>
            </a:pPr>
            <a:r>
              <a:rPr kumimoji="0" sz="3600" b="1" i="0" u="none" strike="noStrike" kern="1200" cap="none" spc="0" normalizeH="0" baseline="0" noProof="0" dirty="0">
                <a:ln>
                  <a:noFill/>
                </a:ln>
                <a:solidFill>
                  <a:srgbClr val="FFFFFF"/>
                </a:solidFill>
                <a:effectLst/>
                <a:uLnTx/>
                <a:uFillTx/>
                <a:latin typeface="Bitstream Charter"/>
                <a:ea typeface="Bitstream Charter"/>
                <a:cs typeface="Bitstream Charter"/>
              </a:rPr>
              <a:t>Faculty Council</a:t>
            </a:r>
          </a:p>
          <a:p>
            <a:pPr marL="0" marR="0" lvl="0" indent="0" algn="l" defTabSz="914400" rtl="0" eaLnBrk="1" fontAlgn="auto" latinLnBrk="0" hangingPunct="1">
              <a:lnSpc>
                <a:spcPct val="100000"/>
              </a:lnSpc>
              <a:spcBef>
                <a:spcPts val="0"/>
              </a:spcBef>
              <a:spcAft>
                <a:spcPts val="0"/>
              </a:spcAft>
              <a:buClrTx/>
              <a:buSzTx/>
              <a:buFontTx/>
              <a:buNone/>
              <a:tabLst/>
              <a:defRPr sz="3600" b="1">
                <a:solidFill>
                  <a:srgbClr val="FFFFFF"/>
                </a:solidFill>
                <a:latin typeface="Bitstream Charter"/>
                <a:ea typeface="Bitstream Charter"/>
                <a:cs typeface="Bitstream Charter"/>
              </a:defRPr>
            </a:pPr>
            <a:r>
              <a:rPr kumimoji="0" sz="3600" b="1" i="0" u="none" strike="noStrike" kern="1200" cap="none" spc="0" normalizeH="0" baseline="0" noProof="0" dirty="0">
                <a:ln>
                  <a:noFill/>
                </a:ln>
                <a:solidFill>
                  <a:srgbClr val="FFFFFF"/>
                </a:solidFill>
                <a:effectLst/>
                <a:uLnTx/>
                <a:uFillTx/>
                <a:latin typeface="Bitstream Charter"/>
                <a:ea typeface="Bitstream Charter"/>
                <a:cs typeface="Bitstream Charter"/>
              </a:rPr>
              <a:t>Bylaws Comparison</a:t>
            </a:r>
          </a:p>
        </p:txBody>
      </p:sp>
      <p:sp>
        <p:nvSpPr>
          <p:cNvPr id="3" name="Rectangle 2">
            <a:extLst>
              <a:ext uri="{FF2B5EF4-FFF2-40B4-BE49-F238E27FC236}">
                <a16:creationId xmlns:a16="http://schemas.microsoft.com/office/drawing/2014/main" id="{589A9204-911A-46BA-91F0-CCB4475DDC69}"/>
              </a:ext>
            </a:extLst>
          </p:cNvPr>
          <p:cNvSpPr>
            <a:spLocks noGrp="1"/>
          </p:cNvSpPr>
          <p:nvPr/>
        </p:nvSpPr>
        <p:spPr>
          <a:xfrm>
            <a:off x="762000" y="3028950"/>
            <a:ext cx="7524750" cy="19050"/>
          </a:xfrm>
          <a:prstGeom prst="rect">
            <a:avLst/>
          </a:prstGeom>
          <a:solidFill>
            <a:srgbClr val="7FA6D6"/>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cs typeface="Calibri"/>
            </a:endParaRPr>
          </a:p>
        </p:txBody>
      </p:sp>
      <p:sp>
        <p:nvSpPr>
          <p:cNvPr id="4" name="Rectangle 3">
            <a:extLst>
              <a:ext uri="{FF2B5EF4-FFF2-40B4-BE49-F238E27FC236}">
                <a16:creationId xmlns:a16="http://schemas.microsoft.com/office/drawing/2014/main" id="{8D9D0E49-7A02-44E6-8E37-9E9BBC95D503}"/>
              </a:ext>
            </a:extLst>
          </p:cNvPr>
          <p:cNvSpPr>
            <a:spLocks noGrp="1"/>
          </p:cNvSpPr>
          <p:nvPr/>
        </p:nvSpPr>
        <p:spPr>
          <a:xfrm>
            <a:off x="762000" y="3286125"/>
            <a:ext cx="7429500" cy="85725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800" b="0">
                <a:solidFill>
                  <a:srgbClr val="E6EDF6"/>
                </a:solidFill>
                <a:latin typeface="Bitstream Charter"/>
                <a:ea typeface="Bitstream Charter"/>
                <a:cs typeface="Bitstream Charter"/>
              </a:defRPr>
            </a:pPr>
            <a:r>
              <a:rPr kumimoji="0" sz="1800" b="0" i="0" u="none" strike="noStrike" kern="1200" cap="none" spc="0" normalizeH="0" baseline="0" noProof="0" dirty="0">
                <a:ln>
                  <a:noFill/>
                </a:ln>
                <a:solidFill>
                  <a:srgbClr val="E6EDF6"/>
                </a:solidFill>
                <a:effectLst/>
                <a:uLnTx/>
                <a:uFillTx/>
                <a:latin typeface="Bitstream Charter"/>
                <a:ea typeface="Bitstream Charter"/>
                <a:cs typeface="Bitstream Charter"/>
              </a:rPr>
              <a:t>How the updated bylaws redistribute authority</a:t>
            </a:r>
          </a:p>
          <a:p>
            <a:pPr marL="0" marR="0" lvl="0" indent="0" algn="l" defTabSz="914400" rtl="0" eaLnBrk="1" fontAlgn="auto" latinLnBrk="0" hangingPunct="1">
              <a:lnSpc>
                <a:spcPct val="100000"/>
              </a:lnSpc>
              <a:spcBef>
                <a:spcPts val="0"/>
              </a:spcBef>
              <a:spcAft>
                <a:spcPts val="0"/>
              </a:spcAft>
              <a:buClrTx/>
              <a:buSzTx/>
              <a:buFontTx/>
              <a:buNone/>
              <a:tabLst/>
              <a:defRPr sz="1800" b="0">
                <a:solidFill>
                  <a:srgbClr val="E6EDF6"/>
                </a:solidFill>
                <a:latin typeface="Bitstream Charter"/>
                <a:ea typeface="Bitstream Charter"/>
                <a:cs typeface="Bitstream Charter"/>
              </a:defRPr>
            </a:pPr>
            <a:r>
              <a:rPr kumimoji="0" sz="1800" b="0" i="0" u="none" strike="noStrike" kern="1200" cap="none" spc="0" normalizeH="0" baseline="0" noProof="0" dirty="0">
                <a:ln>
                  <a:noFill/>
                </a:ln>
                <a:solidFill>
                  <a:srgbClr val="E6EDF6"/>
                </a:solidFill>
                <a:effectLst/>
                <a:uLnTx/>
                <a:uFillTx/>
                <a:latin typeface="Bitstream Charter"/>
                <a:ea typeface="Bitstream Charter"/>
                <a:cs typeface="Bitstream Charter"/>
              </a:rPr>
              <a:t>between faculty and administrators</a:t>
            </a:r>
            <a:endParaRPr kumimoji="0" lang="en-US" sz="1800" b="0" i="0" u="none" strike="noStrike" kern="1200" cap="none" spc="0" normalizeH="0" baseline="0" noProof="0" dirty="0">
              <a:ln>
                <a:noFill/>
              </a:ln>
              <a:solidFill>
                <a:srgbClr val="E6EDF6"/>
              </a:solidFill>
              <a:effectLst/>
              <a:uLnTx/>
              <a:uFillTx/>
              <a:latin typeface="Bitstream Charter"/>
              <a:ea typeface="Bitstream Charter"/>
              <a:cs typeface="Bitstream Charter"/>
            </a:endParaRPr>
          </a:p>
          <a:p>
            <a:pPr marL="0" marR="0" lvl="0" indent="0" algn="l" defTabSz="914400" rtl="0" eaLnBrk="1" fontAlgn="auto" latinLnBrk="0" hangingPunct="1">
              <a:lnSpc>
                <a:spcPct val="100000"/>
              </a:lnSpc>
              <a:spcBef>
                <a:spcPts val="0"/>
              </a:spcBef>
              <a:spcAft>
                <a:spcPts val="0"/>
              </a:spcAft>
              <a:buClrTx/>
              <a:buSzTx/>
              <a:buFontTx/>
              <a:buNone/>
              <a:tabLst/>
              <a:defRPr sz="1800" b="0">
                <a:solidFill>
                  <a:srgbClr val="E6EDF6"/>
                </a:solidFill>
                <a:latin typeface="Bitstream Charter"/>
                <a:ea typeface="Bitstream Charter"/>
                <a:cs typeface="Bitstream Charter"/>
              </a:defRPr>
            </a:pPr>
            <a:endParaRPr kumimoji="0" lang="en-US" sz="1800" b="0" i="0" u="none" strike="noStrike" kern="1200" cap="none" spc="0" normalizeH="0" baseline="0" noProof="0" dirty="0">
              <a:ln>
                <a:noFill/>
              </a:ln>
              <a:solidFill>
                <a:srgbClr val="E6EDF6"/>
              </a:solidFill>
              <a:effectLst/>
              <a:uLnTx/>
              <a:uFillTx/>
              <a:latin typeface="Bitstream Charter"/>
              <a:ea typeface="Bitstream Charter"/>
              <a:cs typeface="Bitstream Charter"/>
            </a:endParaRPr>
          </a:p>
          <a:p>
            <a:pPr marL="0" marR="0" lvl="0" indent="0" algn="l" defTabSz="914400" rtl="0" eaLnBrk="1" fontAlgn="auto" latinLnBrk="0" hangingPunct="1">
              <a:lnSpc>
                <a:spcPct val="100000"/>
              </a:lnSpc>
              <a:spcBef>
                <a:spcPts val="0"/>
              </a:spcBef>
              <a:spcAft>
                <a:spcPts val="0"/>
              </a:spcAft>
              <a:buClrTx/>
              <a:buSzTx/>
              <a:buFontTx/>
              <a:buNone/>
              <a:tabLst/>
              <a:defRPr sz="1800" b="0">
                <a:solidFill>
                  <a:srgbClr val="E6EDF6"/>
                </a:solidFill>
                <a:latin typeface="Bitstream Charter"/>
                <a:ea typeface="Bitstream Charter"/>
                <a:cs typeface="Bitstream Charter"/>
              </a:defRPr>
            </a:pPr>
            <a:r>
              <a:rPr lang="en-US" dirty="0">
                <a:solidFill>
                  <a:srgbClr val="FF0000"/>
                </a:solidFill>
                <a:latin typeface="Bitstream Charter"/>
                <a:ea typeface="Bitstream Charter"/>
                <a:cs typeface="Bitstream Charter"/>
              </a:rPr>
              <a:t>Produced by ChatGPT</a:t>
            </a:r>
            <a:endParaRPr kumimoji="0" sz="1800" b="0" i="0" u="none" strike="noStrike" kern="1200" cap="none" spc="0" normalizeH="0" baseline="0" noProof="0" dirty="0">
              <a:ln>
                <a:noFill/>
              </a:ln>
              <a:solidFill>
                <a:srgbClr val="FF0000"/>
              </a:solidFill>
              <a:effectLst/>
              <a:uLnTx/>
              <a:uFillTx/>
              <a:latin typeface="Bitstream Charter"/>
              <a:ea typeface="Bitstream Charter"/>
              <a:cs typeface="Bitstream Charter"/>
            </a:endParaRPr>
          </a:p>
        </p:txBody>
      </p:sp>
      <p:sp>
        <p:nvSpPr>
          <p:cNvPr id="5" name="Rectangle 4">
            <a:extLst>
              <a:ext uri="{FF2B5EF4-FFF2-40B4-BE49-F238E27FC236}">
                <a16:creationId xmlns:a16="http://schemas.microsoft.com/office/drawing/2014/main" id="{3BDF14A3-01BE-46F1-9293-E7F6368C1722}"/>
              </a:ext>
            </a:extLst>
          </p:cNvPr>
          <p:cNvSpPr>
            <a:spLocks noGrp="1"/>
          </p:cNvSpPr>
          <p:nvPr/>
        </p:nvSpPr>
        <p:spPr>
          <a:xfrm>
            <a:off x="762000" y="5886450"/>
            <a:ext cx="7239000" cy="2667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125" b="0">
                <a:solidFill>
                  <a:srgbClr val="C9D7E8"/>
                </a:solidFill>
                <a:latin typeface="Bitstream Charter"/>
                <a:ea typeface="Bitstream Charter"/>
                <a:cs typeface="Bitstream Charter"/>
              </a:defRPr>
            </a:pPr>
            <a:r>
              <a:rPr kumimoji="0" sz="1125" b="0" i="0" u="none" strike="noStrike" kern="1200" cap="none" spc="0" normalizeH="0" baseline="0" noProof="0">
                <a:ln>
                  <a:noFill/>
                </a:ln>
                <a:solidFill>
                  <a:srgbClr val="C9D7E8"/>
                </a:solidFill>
                <a:effectLst/>
                <a:uLnTx/>
                <a:uFillTx/>
                <a:latin typeface="Bitstream Charter"/>
                <a:ea typeface="Bitstream Charter"/>
                <a:cs typeface="Bitstream Charter"/>
              </a:rPr>
              <a:t>Original and updated documents  |  September 2026</a:t>
            </a:r>
          </a:p>
        </p:txBody>
      </p:sp>
      <p:sp>
        <p:nvSpPr>
          <p:cNvPr id="6" name="Rectangle 5">
            <a:extLst>
              <a:ext uri="{FF2B5EF4-FFF2-40B4-BE49-F238E27FC236}">
                <a16:creationId xmlns:a16="http://schemas.microsoft.com/office/drawing/2014/main" id="{BB21914A-E307-4251-BA73-E7A2C02104B4}"/>
              </a:ext>
            </a:extLst>
          </p:cNvPr>
          <p:cNvSpPr>
            <a:spLocks noGrp="1"/>
          </p:cNvSpPr>
          <p:nvPr/>
        </p:nvSpPr>
        <p:spPr>
          <a:xfrm>
            <a:off x="8905875" y="0"/>
            <a:ext cx="3286125" cy="6858000"/>
          </a:xfrm>
          <a:prstGeom prst="rect">
            <a:avLst/>
          </a:prstGeom>
          <a:solidFill>
            <a:srgbClr val="214A7D"/>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cs typeface="Calibri"/>
            </a:endParaRPr>
          </a:p>
        </p:txBody>
      </p:sp>
      <p:sp>
        <p:nvSpPr>
          <p:cNvPr id="7" name="Rectangle 6">
            <a:extLst>
              <a:ext uri="{FF2B5EF4-FFF2-40B4-BE49-F238E27FC236}">
                <a16:creationId xmlns:a16="http://schemas.microsoft.com/office/drawing/2014/main" id="{F6FBB159-E0B5-4070-B20F-C38027F4B35D}"/>
              </a:ext>
            </a:extLst>
          </p:cNvPr>
          <p:cNvSpPr>
            <a:spLocks noGrp="1"/>
          </p:cNvSpPr>
          <p:nvPr/>
        </p:nvSpPr>
        <p:spPr>
          <a:xfrm>
            <a:off x="9286875" y="1123950"/>
            <a:ext cx="2381250" cy="24765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975" b="1">
                <a:solidFill>
                  <a:srgbClr val="BFD2EC"/>
                </a:solidFill>
                <a:latin typeface="Bitstream Charter"/>
                <a:ea typeface="Bitstream Charter"/>
                <a:cs typeface="Bitstream Charter"/>
              </a:defRPr>
            </a:pPr>
            <a:r>
              <a:rPr kumimoji="0" sz="975" b="1" i="0" u="none" strike="noStrike" kern="1200" cap="none" spc="0" normalizeH="0" baseline="0" noProof="0">
                <a:ln>
                  <a:noFill/>
                </a:ln>
                <a:solidFill>
                  <a:srgbClr val="BFD2EC"/>
                </a:solidFill>
                <a:effectLst/>
                <a:uLnTx/>
                <a:uFillTx/>
                <a:latin typeface="Bitstream Charter"/>
                <a:ea typeface="Bitstream Charter"/>
                <a:cs typeface="Bitstream Charter"/>
              </a:rPr>
              <a:t>FORMAL VOTE</a:t>
            </a:r>
          </a:p>
        </p:txBody>
      </p:sp>
      <p:sp>
        <p:nvSpPr>
          <p:cNvPr id="8" name="Rectangle 7">
            <a:extLst>
              <a:ext uri="{FF2B5EF4-FFF2-40B4-BE49-F238E27FC236}">
                <a16:creationId xmlns:a16="http://schemas.microsoft.com/office/drawing/2014/main" id="{BB054855-A0A9-4714-960E-283B940D7478}"/>
              </a:ext>
            </a:extLst>
          </p:cNvPr>
          <p:cNvSpPr>
            <a:spLocks noGrp="1"/>
          </p:cNvSpPr>
          <p:nvPr/>
        </p:nvSpPr>
        <p:spPr>
          <a:xfrm>
            <a:off x="9286875" y="1428750"/>
            <a:ext cx="2381250" cy="59055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875" b="1">
                <a:solidFill>
                  <a:srgbClr val="FFFFFF"/>
                </a:solidFill>
                <a:latin typeface="Bitstream Charter"/>
                <a:ea typeface="Bitstream Charter"/>
                <a:cs typeface="Bitstream Charter"/>
              </a:defRPr>
            </a:pPr>
            <a:r>
              <a:rPr kumimoji="0" sz="1875" b="1" i="0" u="none" strike="noStrike" kern="1200" cap="none" spc="0" normalizeH="0" baseline="0" noProof="0">
                <a:ln>
                  <a:noFill/>
                </a:ln>
                <a:solidFill>
                  <a:srgbClr val="FFFFFF"/>
                </a:solidFill>
                <a:effectLst/>
                <a:uLnTx/>
                <a:uFillTx/>
                <a:latin typeface="Bitstream Charter"/>
                <a:ea typeface="Bitstream Charter"/>
                <a:cs typeface="Bitstream Charter"/>
              </a:rPr>
              <a:t>Faculty retains control</a:t>
            </a:r>
          </a:p>
        </p:txBody>
      </p:sp>
      <p:sp>
        <p:nvSpPr>
          <p:cNvPr id="9" name="Rectangle 8">
            <a:extLst>
              <a:ext uri="{FF2B5EF4-FFF2-40B4-BE49-F238E27FC236}">
                <a16:creationId xmlns:a16="http://schemas.microsoft.com/office/drawing/2014/main" id="{55B0D5DF-7CFE-41AF-9276-EF5D8B35B7C6}"/>
              </a:ext>
            </a:extLst>
          </p:cNvPr>
          <p:cNvSpPr>
            <a:spLocks noGrp="1"/>
          </p:cNvSpPr>
          <p:nvPr/>
        </p:nvSpPr>
        <p:spPr>
          <a:xfrm>
            <a:off x="9286875" y="2381250"/>
            <a:ext cx="2095500" cy="19050"/>
          </a:xfrm>
          <a:prstGeom prst="rect">
            <a:avLst/>
          </a:prstGeom>
          <a:solidFill>
            <a:srgbClr val="7FA6D6"/>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cs typeface="Calibri"/>
            </a:endParaRPr>
          </a:p>
        </p:txBody>
      </p:sp>
      <p:sp>
        <p:nvSpPr>
          <p:cNvPr id="10" name="Rectangle 9">
            <a:extLst>
              <a:ext uri="{FF2B5EF4-FFF2-40B4-BE49-F238E27FC236}">
                <a16:creationId xmlns:a16="http://schemas.microsoft.com/office/drawing/2014/main" id="{850EFDBB-BCAA-4DD5-A54B-2F0A1370390D}"/>
              </a:ext>
            </a:extLst>
          </p:cNvPr>
          <p:cNvSpPr>
            <a:spLocks noGrp="1"/>
          </p:cNvSpPr>
          <p:nvPr/>
        </p:nvSpPr>
        <p:spPr>
          <a:xfrm>
            <a:off x="9286875" y="2819400"/>
            <a:ext cx="2381250" cy="24765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975" b="1">
                <a:solidFill>
                  <a:srgbClr val="BFD2EC"/>
                </a:solidFill>
                <a:latin typeface="Bitstream Charter"/>
                <a:ea typeface="Bitstream Charter"/>
                <a:cs typeface="Bitstream Charter"/>
              </a:defRPr>
            </a:pPr>
            <a:r>
              <a:rPr kumimoji="0" sz="975" b="1" i="0" u="none" strike="noStrike" kern="1200" cap="none" spc="0" normalizeH="0" baseline="0" noProof="0">
                <a:ln>
                  <a:noFill/>
                </a:ln>
                <a:solidFill>
                  <a:srgbClr val="BFD2EC"/>
                </a:solidFill>
                <a:effectLst/>
                <a:uLnTx/>
                <a:uFillTx/>
                <a:latin typeface="Bitstream Charter"/>
                <a:ea typeface="Bitstream Charter"/>
                <a:cs typeface="Bitstream Charter"/>
              </a:rPr>
              <a:t>PROCEDURAL POWER</a:t>
            </a:r>
          </a:p>
        </p:txBody>
      </p:sp>
      <p:sp>
        <p:nvSpPr>
          <p:cNvPr id="11" name="Rectangle 10">
            <a:extLst>
              <a:ext uri="{FF2B5EF4-FFF2-40B4-BE49-F238E27FC236}">
                <a16:creationId xmlns:a16="http://schemas.microsoft.com/office/drawing/2014/main" id="{B9CE451B-DBA3-4F8A-AE9E-014C7527095B}"/>
              </a:ext>
            </a:extLst>
          </p:cNvPr>
          <p:cNvSpPr>
            <a:spLocks noGrp="1"/>
          </p:cNvSpPr>
          <p:nvPr/>
        </p:nvSpPr>
        <p:spPr>
          <a:xfrm>
            <a:off x="9286875" y="3124200"/>
            <a:ext cx="2381250" cy="78105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875" b="1">
                <a:solidFill>
                  <a:srgbClr val="FFFFFF"/>
                </a:solidFill>
                <a:latin typeface="Bitstream Charter"/>
                <a:ea typeface="Bitstream Charter"/>
                <a:cs typeface="Bitstream Charter"/>
              </a:defRPr>
            </a:pPr>
            <a:r>
              <a:rPr kumimoji="0" sz="1875" b="1" i="0" u="none" strike="noStrike" kern="1200" cap="none" spc="0" normalizeH="0" baseline="0" noProof="0">
                <a:ln>
                  <a:noFill/>
                </a:ln>
                <a:solidFill>
                  <a:srgbClr val="FFFFFF"/>
                </a:solidFill>
                <a:effectLst/>
                <a:uLnTx/>
                <a:uFillTx/>
                <a:latin typeface="Bitstream Charter"/>
                <a:ea typeface="Bitstream Charter"/>
                <a:cs typeface="Bitstream Charter"/>
              </a:rPr>
              <a:t>Administration gains influence</a:t>
            </a:r>
          </a:p>
        </p:txBody>
      </p:sp>
      <p:sp>
        <p:nvSpPr>
          <p:cNvPr id="12" name="Rectangle 11">
            <a:extLst>
              <a:ext uri="{FF2B5EF4-FFF2-40B4-BE49-F238E27FC236}">
                <a16:creationId xmlns:a16="http://schemas.microsoft.com/office/drawing/2014/main" id="{2FABA036-FFF1-4594-8538-41FAE5B3FF23}"/>
              </a:ext>
            </a:extLst>
          </p:cNvPr>
          <p:cNvSpPr>
            <a:spLocks noGrp="1"/>
          </p:cNvSpPr>
          <p:nvPr/>
        </p:nvSpPr>
        <p:spPr>
          <a:xfrm>
            <a:off x="9286875" y="4276725"/>
            <a:ext cx="2095500" cy="19050"/>
          </a:xfrm>
          <a:prstGeom prst="rect">
            <a:avLst/>
          </a:prstGeom>
          <a:solidFill>
            <a:srgbClr val="7FA6D6"/>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cs typeface="Calibri"/>
            </a:endParaRPr>
          </a:p>
        </p:txBody>
      </p:sp>
      <p:sp>
        <p:nvSpPr>
          <p:cNvPr id="13" name="Rectangle 12">
            <a:extLst>
              <a:ext uri="{FF2B5EF4-FFF2-40B4-BE49-F238E27FC236}">
                <a16:creationId xmlns:a16="http://schemas.microsoft.com/office/drawing/2014/main" id="{D0991F46-C862-4262-AF32-4DF00F5A1667}"/>
              </a:ext>
            </a:extLst>
          </p:cNvPr>
          <p:cNvSpPr>
            <a:spLocks noGrp="1"/>
          </p:cNvSpPr>
          <p:nvPr/>
        </p:nvSpPr>
        <p:spPr>
          <a:xfrm>
            <a:off x="9286875" y="4705350"/>
            <a:ext cx="2381250" cy="24765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975" b="1">
                <a:solidFill>
                  <a:srgbClr val="BFD2EC"/>
                </a:solidFill>
                <a:latin typeface="Bitstream Charter"/>
                <a:ea typeface="Bitstream Charter"/>
                <a:cs typeface="Bitstream Charter"/>
              </a:defRPr>
            </a:pPr>
            <a:r>
              <a:rPr kumimoji="0" sz="975" b="1" i="0" u="none" strike="noStrike" kern="1200" cap="none" spc="0" normalizeH="0" baseline="0" noProof="0">
                <a:ln>
                  <a:noFill/>
                </a:ln>
                <a:solidFill>
                  <a:srgbClr val="BFD2EC"/>
                </a:solidFill>
                <a:effectLst/>
                <a:uLnTx/>
                <a:uFillTx/>
                <a:latin typeface="Bitstream Charter"/>
                <a:ea typeface="Bitstream Charter"/>
                <a:cs typeface="Bitstream Charter"/>
              </a:rPr>
              <a:t>NET EFFECT</a:t>
            </a:r>
          </a:p>
        </p:txBody>
      </p:sp>
      <p:sp>
        <p:nvSpPr>
          <p:cNvPr id="14" name="Rectangle 13">
            <a:extLst>
              <a:ext uri="{FF2B5EF4-FFF2-40B4-BE49-F238E27FC236}">
                <a16:creationId xmlns:a16="http://schemas.microsoft.com/office/drawing/2014/main" id="{0EBDCBBB-C34F-4E5B-A191-3434E67D237F}"/>
              </a:ext>
            </a:extLst>
          </p:cNvPr>
          <p:cNvSpPr>
            <a:spLocks noGrp="1"/>
          </p:cNvSpPr>
          <p:nvPr/>
        </p:nvSpPr>
        <p:spPr>
          <a:xfrm>
            <a:off x="9286875" y="5010150"/>
            <a:ext cx="2381250" cy="8763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875" b="1">
                <a:solidFill>
                  <a:srgbClr val="FFFFFF"/>
                </a:solidFill>
                <a:latin typeface="Bitstream Charter"/>
                <a:ea typeface="Bitstream Charter"/>
                <a:cs typeface="Bitstream Charter"/>
              </a:defRPr>
            </a:pPr>
            <a:r>
              <a:rPr kumimoji="0" sz="1875" b="1" i="0" u="none" strike="noStrike" kern="1200" cap="none" spc="0" normalizeH="0" baseline="0" noProof="0">
                <a:ln>
                  <a:noFill/>
                </a:ln>
                <a:solidFill>
                  <a:srgbClr val="FFFFFF"/>
                </a:solidFill>
                <a:effectLst/>
                <a:uLnTx/>
                <a:uFillTx/>
                <a:latin typeface="Bitstream Charter"/>
                <a:ea typeface="Bitstream Charter"/>
                <a:cs typeface="Bitstream Charter"/>
              </a:rPr>
              <a:t>Less independent faculty governance</a:t>
            </a:r>
          </a:p>
        </p:txBody>
      </p:sp>
    </p:spTree>
    <p:extLst>
      <p:ext uri="{BB962C8B-B14F-4D97-AF65-F5344CB8AC3E}">
        <p14:creationId xmlns:p14="http://schemas.microsoft.com/office/powerpoint/2010/main" val="5092783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165898B-2A8E-479A-ADA8-458E677C418E}"/>
              </a:ext>
            </a:extLst>
          </p:cNvPr>
          <p:cNvSpPr>
            <a:spLocks noGrp="1"/>
          </p:cNvSpPr>
          <p:nvPr/>
        </p:nvSpPr>
        <p:spPr>
          <a:xfrm>
            <a:off x="685800" y="304800"/>
            <a:ext cx="7620000" cy="24765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050" b="1">
                <a:solidFill>
                  <a:srgbClr val="2F5597"/>
                </a:solidFill>
                <a:latin typeface="Bitstream Charter"/>
                <a:ea typeface="Bitstream Charter"/>
                <a:cs typeface="Bitstream Charter"/>
              </a:defRPr>
            </a:pPr>
            <a:r>
              <a:rPr kumimoji="0" sz="1050" b="1" i="0" u="none" strike="noStrike" kern="1200" cap="none" spc="0" normalizeH="0" baseline="0" noProof="0">
                <a:ln>
                  <a:noFill/>
                </a:ln>
                <a:solidFill>
                  <a:srgbClr val="2F5597"/>
                </a:solidFill>
                <a:effectLst/>
                <a:uLnTx/>
                <a:uFillTx/>
                <a:latin typeface="Bitstream Charter"/>
                <a:ea typeface="Bitstream Charter"/>
                <a:cs typeface="Bitstream Charter"/>
              </a:rPr>
              <a:t>EXECUTIVE CONCLUSION</a:t>
            </a:r>
          </a:p>
        </p:txBody>
      </p:sp>
      <p:sp>
        <p:nvSpPr>
          <p:cNvPr id="2" name="Rectangle 1">
            <a:extLst>
              <a:ext uri="{FF2B5EF4-FFF2-40B4-BE49-F238E27FC236}">
                <a16:creationId xmlns:a16="http://schemas.microsoft.com/office/drawing/2014/main" id="{853A229A-113C-4563-8F29-5DB29D69313C}"/>
              </a:ext>
            </a:extLst>
          </p:cNvPr>
          <p:cNvSpPr>
            <a:spLocks noGrp="1"/>
          </p:cNvSpPr>
          <p:nvPr/>
        </p:nvSpPr>
        <p:spPr>
          <a:xfrm>
            <a:off x="685800" y="590550"/>
            <a:ext cx="10810875" cy="6096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2550" b="1">
                <a:solidFill>
                  <a:srgbClr val="17365D"/>
                </a:solidFill>
                <a:latin typeface="Bitstream Charter"/>
                <a:ea typeface="Bitstream Charter"/>
                <a:cs typeface="Bitstream Charter"/>
              </a:defRPr>
            </a:pPr>
            <a:r>
              <a:rPr kumimoji="0" sz="2550" b="1" i="0" u="none" strike="noStrike" kern="1200" cap="none" spc="0" normalizeH="0" baseline="0" noProof="0" dirty="0">
                <a:ln>
                  <a:noFill/>
                </a:ln>
                <a:solidFill>
                  <a:srgbClr val="17365D"/>
                </a:solidFill>
                <a:effectLst/>
                <a:uLnTx/>
                <a:uFillTx/>
                <a:latin typeface="Bitstream Charter"/>
                <a:ea typeface="Bitstream Charter"/>
                <a:cs typeface="Bitstream Charter"/>
              </a:rPr>
              <a:t>Overall governance shift</a:t>
            </a:r>
            <a:r>
              <a:rPr kumimoji="0" lang="en-US" sz="2550" b="1" i="0" u="none" strike="noStrike" kern="1200" cap="none" spc="0" normalizeH="0" baseline="0" noProof="0" dirty="0">
                <a:ln>
                  <a:noFill/>
                </a:ln>
                <a:solidFill>
                  <a:srgbClr val="17365D"/>
                </a:solidFill>
                <a:effectLst/>
                <a:uLnTx/>
                <a:uFillTx/>
                <a:latin typeface="Bitstream Charter"/>
                <a:ea typeface="Bitstream Charter"/>
                <a:cs typeface="Bitstream Charter"/>
              </a:rPr>
              <a:t> – Faculty Council Bylaws Update By BOR August 2026</a:t>
            </a:r>
            <a:endParaRPr kumimoji="0" sz="2550" b="1" i="0" u="none" strike="noStrike" kern="1200" cap="none" spc="0" normalizeH="0" baseline="0" noProof="0" dirty="0">
              <a:ln>
                <a:noFill/>
              </a:ln>
              <a:solidFill>
                <a:srgbClr val="17365D"/>
              </a:solidFill>
              <a:effectLst/>
              <a:uLnTx/>
              <a:uFillTx/>
              <a:latin typeface="Bitstream Charter"/>
              <a:ea typeface="Bitstream Charter"/>
              <a:cs typeface="Bitstream Charter"/>
            </a:endParaRPr>
          </a:p>
        </p:txBody>
      </p:sp>
      <p:sp>
        <p:nvSpPr>
          <p:cNvPr id="3" name="Rectangle 2">
            <a:extLst>
              <a:ext uri="{FF2B5EF4-FFF2-40B4-BE49-F238E27FC236}">
                <a16:creationId xmlns:a16="http://schemas.microsoft.com/office/drawing/2014/main" id="{0F6149E8-85B6-4629-9E4E-C81BA1099169}"/>
              </a:ext>
            </a:extLst>
          </p:cNvPr>
          <p:cNvSpPr>
            <a:spLocks noGrp="1"/>
          </p:cNvSpPr>
          <p:nvPr/>
        </p:nvSpPr>
        <p:spPr>
          <a:xfrm>
            <a:off x="685800" y="1219200"/>
            <a:ext cx="10810875" cy="19050"/>
          </a:xfrm>
          <a:prstGeom prst="rect">
            <a:avLst/>
          </a:prstGeom>
          <a:solidFill>
            <a:srgbClr val="D7DEE8"/>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cs typeface="Calibri"/>
            </a:endParaRPr>
          </a:p>
        </p:txBody>
      </p:sp>
      <p:sp>
        <p:nvSpPr>
          <p:cNvPr id="4" name="Rectangle 3">
            <a:extLst>
              <a:ext uri="{FF2B5EF4-FFF2-40B4-BE49-F238E27FC236}">
                <a16:creationId xmlns:a16="http://schemas.microsoft.com/office/drawing/2014/main" id="{1EE402FA-6E8B-45C9-959E-5A1CFE24EA62}"/>
              </a:ext>
            </a:extLst>
          </p:cNvPr>
          <p:cNvSpPr>
            <a:spLocks noGrp="1"/>
          </p:cNvSpPr>
          <p:nvPr/>
        </p:nvSpPr>
        <p:spPr>
          <a:xfrm>
            <a:off x="685800" y="6496050"/>
            <a:ext cx="4286250" cy="1905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825" b="0">
                <a:solidFill>
                  <a:srgbClr val="5B6573"/>
                </a:solidFill>
                <a:latin typeface="Bitstream Charter"/>
                <a:ea typeface="Bitstream Charter"/>
                <a:cs typeface="Bitstream Charter"/>
              </a:defRPr>
            </a:pPr>
            <a:r>
              <a:rPr kumimoji="0" sz="825" b="0" i="0" u="none" strike="noStrike" kern="1200" cap="none" spc="0" normalizeH="0" baseline="0" noProof="0">
                <a:ln>
                  <a:noFill/>
                </a:ln>
                <a:solidFill>
                  <a:srgbClr val="5B6573"/>
                </a:solidFill>
                <a:effectLst/>
                <a:uLnTx/>
                <a:uFillTx/>
                <a:latin typeface="Bitstream Charter"/>
                <a:ea typeface="Bitstream Charter"/>
                <a:cs typeface="Bitstream Charter"/>
              </a:rPr>
              <a:t>Faculty Council Bylaws Comparison</a:t>
            </a:r>
          </a:p>
        </p:txBody>
      </p:sp>
      <p:sp>
        <p:nvSpPr>
          <p:cNvPr id="5" name="Rectangle 4">
            <a:extLst>
              <a:ext uri="{FF2B5EF4-FFF2-40B4-BE49-F238E27FC236}">
                <a16:creationId xmlns:a16="http://schemas.microsoft.com/office/drawing/2014/main" id="{1CAB965B-B115-48D2-8CCB-81B30119C23B}"/>
              </a:ext>
            </a:extLst>
          </p:cNvPr>
          <p:cNvSpPr>
            <a:spLocks noGrp="1"/>
          </p:cNvSpPr>
          <p:nvPr/>
        </p:nvSpPr>
        <p:spPr>
          <a:xfrm>
            <a:off x="11049000" y="6496050"/>
            <a:ext cx="438150" cy="1905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825" b="0">
                <a:solidFill>
                  <a:srgbClr val="5B6573"/>
                </a:solidFill>
                <a:latin typeface="Bitstream Charter"/>
                <a:ea typeface="Bitstream Charter"/>
                <a:cs typeface="Bitstream Charter"/>
              </a:defRPr>
            </a:pPr>
            <a:r>
              <a:rPr kumimoji="0" sz="825" b="0" i="0" u="none" strike="noStrike" kern="1200" cap="none" spc="0" normalizeH="0" baseline="0" noProof="0">
                <a:ln>
                  <a:noFill/>
                </a:ln>
                <a:solidFill>
                  <a:srgbClr val="5B6573"/>
                </a:solidFill>
                <a:effectLst/>
                <a:uLnTx/>
                <a:uFillTx/>
                <a:latin typeface="Bitstream Charter"/>
                <a:ea typeface="Bitstream Charter"/>
                <a:cs typeface="Bitstream Charter"/>
              </a:rPr>
              <a:t>2</a:t>
            </a:r>
          </a:p>
        </p:txBody>
      </p:sp>
      <p:sp>
        <p:nvSpPr>
          <p:cNvPr id="6" name="Rectangle 5">
            <a:extLst>
              <a:ext uri="{FF2B5EF4-FFF2-40B4-BE49-F238E27FC236}">
                <a16:creationId xmlns:a16="http://schemas.microsoft.com/office/drawing/2014/main" id="{63196730-7EC1-49DA-AC52-587048274C8F}"/>
              </a:ext>
            </a:extLst>
          </p:cNvPr>
          <p:cNvSpPr>
            <a:spLocks noGrp="1"/>
          </p:cNvSpPr>
          <p:nvPr/>
        </p:nvSpPr>
        <p:spPr>
          <a:xfrm>
            <a:off x="762000" y="1485900"/>
            <a:ext cx="10668000" cy="66675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2025" b="1">
                <a:solidFill>
                  <a:srgbClr val="17202A"/>
                </a:solidFill>
                <a:latin typeface="Bitstream Charter"/>
                <a:ea typeface="Bitstream Charter"/>
                <a:cs typeface="Bitstream Charter"/>
              </a:defRPr>
            </a:pPr>
            <a:r>
              <a:rPr kumimoji="0" sz="2400" b="1" i="0" u="none" strike="noStrike" kern="1200" cap="none" spc="0" normalizeH="0" baseline="0" noProof="0" dirty="0">
                <a:ln>
                  <a:noFill/>
                </a:ln>
                <a:solidFill>
                  <a:srgbClr val="17202A"/>
                </a:solidFill>
                <a:effectLst/>
                <a:uLnTx/>
                <a:uFillTx/>
                <a:latin typeface="Bitstream Charter"/>
                <a:ea typeface="Bitstream Charter"/>
                <a:cs typeface="Bitstream Charter"/>
              </a:rPr>
              <a:t>The update changes the Council </a:t>
            </a:r>
            <a:r>
              <a:rPr kumimoji="0" sz="2400" b="1" i="0" u="none" strike="noStrike" kern="1200" cap="none" spc="0" normalizeH="0" baseline="0" noProof="0" dirty="0">
                <a:ln>
                  <a:noFill/>
                </a:ln>
                <a:solidFill>
                  <a:srgbClr val="FF0000"/>
                </a:solidFill>
                <a:effectLst/>
                <a:uLnTx/>
                <a:uFillTx/>
                <a:latin typeface="Bitstream Charter"/>
                <a:ea typeface="Bitstream Charter"/>
                <a:cs typeface="Bitstream Charter"/>
              </a:rPr>
              <a:t>from a largely faculty-directed advisory body </a:t>
            </a:r>
            <a:r>
              <a:rPr kumimoji="0" sz="2400" b="1" i="0" u="none" strike="noStrike" kern="1200" cap="none" spc="0" normalizeH="0" baseline="0" noProof="0" dirty="0">
                <a:ln>
                  <a:noFill/>
                </a:ln>
                <a:solidFill>
                  <a:srgbClr val="17202A"/>
                </a:solidFill>
                <a:effectLst/>
                <a:uLnTx/>
                <a:uFillTx/>
                <a:latin typeface="Bitstream Charter"/>
                <a:ea typeface="Bitstream Charter"/>
                <a:cs typeface="Bitstream Charter"/>
              </a:rPr>
              <a:t>into a </a:t>
            </a:r>
            <a:r>
              <a:rPr kumimoji="0" sz="2400" b="1" i="0" u="none" strike="noStrike" kern="1200" cap="none" spc="0" normalizeH="0" baseline="0" noProof="0" dirty="0">
                <a:ln>
                  <a:noFill/>
                </a:ln>
                <a:solidFill>
                  <a:srgbClr val="FF0000"/>
                </a:solidFill>
                <a:effectLst/>
                <a:uLnTx/>
                <a:uFillTx/>
                <a:latin typeface="Bitstream Charter"/>
                <a:ea typeface="Bitstream Charter"/>
                <a:cs typeface="Bitstream Charter"/>
              </a:rPr>
              <a:t>jointly managed structure.</a:t>
            </a:r>
          </a:p>
        </p:txBody>
      </p:sp>
      <p:sp>
        <p:nvSpPr>
          <p:cNvPr id="7" name="Rectangle 6">
            <a:extLst>
              <a:ext uri="{FF2B5EF4-FFF2-40B4-BE49-F238E27FC236}">
                <a16:creationId xmlns:a16="http://schemas.microsoft.com/office/drawing/2014/main" id="{F5A1D100-6896-4DF7-BE09-C110CF0934E4}"/>
              </a:ext>
            </a:extLst>
          </p:cNvPr>
          <p:cNvSpPr>
            <a:spLocks noGrp="1"/>
          </p:cNvSpPr>
          <p:nvPr/>
        </p:nvSpPr>
        <p:spPr>
          <a:xfrm>
            <a:off x="762000" y="2476500"/>
            <a:ext cx="4953000" cy="2857500"/>
          </a:xfrm>
          <a:prstGeom prst="rect">
            <a:avLst/>
          </a:prstGeom>
          <a:solidFill>
            <a:srgbClr val="E8EEF6"/>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cs typeface="Calibri"/>
            </a:endParaRPr>
          </a:p>
        </p:txBody>
      </p:sp>
      <p:sp>
        <p:nvSpPr>
          <p:cNvPr id="8" name="Rectangle 7">
            <a:extLst>
              <a:ext uri="{FF2B5EF4-FFF2-40B4-BE49-F238E27FC236}">
                <a16:creationId xmlns:a16="http://schemas.microsoft.com/office/drawing/2014/main" id="{2ABB3B54-3717-44DD-A544-84E59CCE68DD}"/>
              </a:ext>
            </a:extLst>
          </p:cNvPr>
          <p:cNvSpPr>
            <a:spLocks noGrp="1"/>
          </p:cNvSpPr>
          <p:nvPr/>
        </p:nvSpPr>
        <p:spPr>
          <a:xfrm>
            <a:off x="6477000" y="2476500"/>
            <a:ext cx="4953000" cy="2857500"/>
          </a:xfrm>
          <a:prstGeom prst="rect">
            <a:avLst/>
          </a:prstGeom>
          <a:solidFill>
            <a:srgbClr val="F8F1E8"/>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cs typeface="Calibri"/>
            </a:endParaRPr>
          </a:p>
        </p:txBody>
      </p:sp>
      <p:sp>
        <p:nvSpPr>
          <p:cNvPr id="9" name="Rectangle 8">
            <a:extLst>
              <a:ext uri="{FF2B5EF4-FFF2-40B4-BE49-F238E27FC236}">
                <a16:creationId xmlns:a16="http://schemas.microsoft.com/office/drawing/2014/main" id="{DBFA86A7-18FD-4937-8CBD-758D9595011D}"/>
              </a:ext>
            </a:extLst>
          </p:cNvPr>
          <p:cNvSpPr>
            <a:spLocks noGrp="1"/>
          </p:cNvSpPr>
          <p:nvPr/>
        </p:nvSpPr>
        <p:spPr>
          <a:xfrm>
            <a:off x="1066800" y="2762250"/>
            <a:ext cx="4095750" cy="2286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975" b="1">
                <a:solidFill>
                  <a:srgbClr val="2F5597"/>
                </a:solidFill>
                <a:latin typeface="Bitstream Charter"/>
                <a:ea typeface="Bitstream Charter"/>
                <a:cs typeface="Bitstream Charter"/>
              </a:defRPr>
            </a:pPr>
            <a:r>
              <a:rPr kumimoji="0" sz="975" b="1" i="0" u="none" strike="noStrike" kern="1200" cap="none" spc="0" normalizeH="0" baseline="0" noProof="0">
                <a:ln>
                  <a:noFill/>
                </a:ln>
                <a:solidFill>
                  <a:srgbClr val="2F5597"/>
                </a:solidFill>
                <a:effectLst/>
                <a:uLnTx/>
                <a:uFillTx/>
                <a:latin typeface="Bitstream Charter"/>
                <a:ea typeface="Bitstream Charter"/>
                <a:cs typeface="Bitstream Charter"/>
              </a:rPr>
              <a:t>WHAT FACULTY RETAINS</a:t>
            </a:r>
          </a:p>
        </p:txBody>
      </p:sp>
      <p:sp>
        <p:nvSpPr>
          <p:cNvPr id="10" name="Rectangle 9">
            <a:extLst>
              <a:ext uri="{FF2B5EF4-FFF2-40B4-BE49-F238E27FC236}">
                <a16:creationId xmlns:a16="http://schemas.microsoft.com/office/drawing/2014/main" id="{20A83C50-83BF-44FD-82E0-B7F894273CB2}"/>
              </a:ext>
            </a:extLst>
          </p:cNvPr>
          <p:cNvSpPr>
            <a:spLocks noGrp="1"/>
          </p:cNvSpPr>
          <p:nvPr/>
        </p:nvSpPr>
        <p:spPr>
          <a:xfrm>
            <a:off x="1066800" y="3048000"/>
            <a:ext cx="4095750" cy="4572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650" b="0">
                <a:solidFill>
                  <a:srgbClr val="17202A"/>
                </a:solidFill>
                <a:latin typeface="Bitstream Charter"/>
                <a:ea typeface="Bitstream Charter"/>
                <a:cs typeface="Bitstream Charter"/>
              </a:defRPr>
            </a:pPr>
            <a:r>
              <a:rPr kumimoji="0" sz="1650" b="0" i="0" u="none" strike="noStrike" kern="1200" cap="none" spc="0" normalizeH="0" baseline="0" noProof="0">
                <a:ln>
                  <a:noFill/>
                </a:ln>
                <a:solidFill>
                  <a:srgbClr val="17202A"/>
                </a:solidFill>
                <a:effectLst/>
                <a:uLnTx/>
                <a:uFillTx/>
                <a:latin typeface="Bitstream Charter"/>
                <a:ea typeface="Bitstream Charter"/>
                <a:cs typeface="Bitstream Charter"/>
              </a:rPr>
              <a:t>Formal voting control</a:t>
            </a:r>
          </a:p>
        </p:txBody>
      </p:sp>
      <p:sp>
        <p:nvSpPr>
          <p:cNvPr id="11" name="Rectangle 10">
            <a:extLst>
              <a:ext uri="{FF2B5EF4-FFF2-40B4-BE49-F238E27FC236}">
                <a16:creationId xmlns:a16="http://schemas.microsoft.com/office/drawing/2014/main" id="{0113B63B-76A5-461E-88D0-C4AC0F7932A3}"/>
              </a:ext>
            </a:extLst>
          </p:cNvPr>
          <p:cNvSpPr>
            <a:spLocks noGrp="1"/>
          </p:cNvSpPr>
          <p:nvPr/>
        </p:nvSpPr>
        <p:spPr>
          <a:xfrm>
            <a:off x="1066800" y="3676650"/>
            <a:ext cx="4095750" cy="4572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650" b="0">
                <a:solidFill>
                  <a:srgbClr val="17202A"/>
                </a:solidFill>
                <a:latin typeface="Bitstream Charter"/>
                <a:ea typeface="Bitstream Charter"/>
                <a:cs typeface="Bitstream Charter"/>
              </a:defRPr>
            </a:pPr>
            <a:r>
              <a:rPr kumimoji="0" sz="1650" b="0" i="0" u="none" strike="noStrike" kern="1200" cap="none" spc="0" normalizeH="0" baseline="0" noProof="0">
                <a:ln>
                  <a:noFill/>
                </a:ln>
                <a:solidFill>
                  <a:srgbClr val="17202A"/>
                </a:solidFill>
                <a:effectLst/>
                <a:uLnTx/>
                <a:uFillTx/>
                <a:latin typeface="Bitstream Charter"/>
                <a:ea typeface="Bitstream Charter"/>
                <a:cs typeface="Bitstream Charter"/>
              </a:rPr>
              <a:t>Council officer positions</a:t>
            </a:r>
          </a:p>
        </p:txBody>
      </p:sp>
      <p:sp>
        <p:nvSpPr>
          <p:cNvPr id="12" name="Rectangle 11">
            <a:extLst>
              <a:ext uri="{FF2B5EF4-FFF2-40B4-BE49-F238E27FC236}">
                <a16:creationId xmlns:a16="http://schemas.microsoft.com/office/drawing/2014/main" id="{940D3994-17E9-4A27-BCD5-19670BF26C63}"/>
              </a:ext>
            </a:extLst>
          </p:cNvPr>
          <p:cNvSpPr>
            <a:spLocks noGrp="1"/>
          </p:cNvSpPr>
          <p:nvPr/>
        </p:nvSpPr>
        <p:spPr>
          <a:xfrm>
            <a:off x="1066800" y="4305300"/>
            <a:ext cx="4095750" cy="4572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650" b="0">
                <a:solidFill>
                  <a:srgbClr val="17202A"/>
                </a:solidFill>
                <a:latin typeface="Bitstream Charter"/>
                <a:ea typeface="Bitstream Charter"/>
                <a:cs typeface="Bitstream Charter"/>
              </a:defRPr>
            </a:pPr>
            <a:r>
              <a:rPr kumimoji="0" sz="1650" b="0" i="0" u="none" strike="noStrike" kern="1200" cap="none" spc="0" normalizeH="0" baseline="0" noProof="0">
                <a:ln>
                  <a:noFill/>
                </a:ln>
                <a:solidFill>
                  <a:srgbClr val="17202A"/>
                </a:solidFill>
                <a:effectLst/>
                <a:uLnTx/>
                <a:uFillTx/>
                <a:latin typeface="Bitstream Charter"/>
                <a:ea typeface="Bitstream Charter"/>
                <a:cs typeface="Bitstream Charter"/>
              </a:rPr>
              <a:t>Representation on key bodies</a:t>
            </a:r>
          </a:p>
        </p:txBody>
      </p:sp>
      <p:sp>
        <p:nvSpPr>
          <p:cNvPr id="13" name="Rectangle 12">
            <a:extLst>
              <a:ext uri="{FF2B5EF4-FFF2-40B4-BE49-F238E27FC236}">
                <a16:creationId xmlns:a16="http://schemas.microsoft.com/office/drawing/2014/main" id="{ABA0CC8F-599C-4416-AD20-BD5CFE0F1953}"/>
              </a:ext>
            </a:extLst>
          </p:cNvPr>
          <p:cNvSpPr>
            <a:spLocks noGrp="1"/>
          </p:cNvSpPr>
          <p:nvPr/>
        </p:nvSpPr>
        <p:spPr>
          <a:xfrm>
            <a:off x="6781800" y="2762250"/>
            <a:ext cx="4095750" cy="2286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975" b="1">
                <a:solidFill>
                  <a:srgbClr val="A56A16"/>
                </a:solidFill>
                <a:latin typeface="Bitstream Charter"/>
                <a:ea typeface="Bitstream Charter"/>
                <a:cs typeface="Bitstream Charter"/>
              </a:defRPr>
            </a:pPr>
            <a:r>
              <a:rPr kumimoji="0" sz="975" b="1" i="0" u="none" strike="noStrike" kern="1200" cap="none" spc="0" normalizeH="0" baseline="0" noProof="0">
                <a:ln>
                  <a:noFill/>
                </a:ln>
                <a:solidFill>
                  <a:srgbClr val="A56A16"/>
                </a:solidFill>
                <a:effectLst/>
                <a:uLnTx/>
                <a:uFillTx/>
                <a:latin typeface="Bitstream Charter"/>
                <a:ea typeface="Bitstream Charter"/>
                <a:cs typeface="Bitstream Charter"/>
              </a:rPr>
              <a:t>WHAT ADMINISTRATION GAINS</a:t>
            </a:r>
          </a:p>
        </p:txBody>
      </p:sp>
      <p:sp>
        <p:nvSpPr>
          <p:cNvPr id="14" name="Rectangle 13">
            <a:extLst>
              <a:ext uri="{FF2B5EF4-FFF2-40B4-BE49-F238E27FC236}">
                <a16:creationId xmlns:a16="http://schemas.microsoft.com/office/drawing/2014/main" id="{0074C007-C363-48EC-A0AB-9B0986F06B06}"/>
              </a:ext>
            </a:extLst>
          </p:cNvPr>
          <p:cNvSpPr>
            <a:spLocks noGrp="1"/>
          </p:cNvSpPr>
          <p:nvPr/>
        </p:nvSpPr>
        <p:spPr>
          <a:xfrm>
            <a:off x="6781800" y="3048000"/>
            <a:ext cx="4095750" cy="4572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650" b="0">
                <a:solidFill>
                  <a:srgbClr val="17202A"/>
                </a:solidFill>
                <a:latin typeface="Bitstream Charter"/>
                <a:ea typeface="Bitstream Charter"/>
                <a:cs typeface="Bitstream Charter"/>
              </a:defRPr>
            </a:pPr>
            <a:r>
              <a:rPr kumimoji="0" sz="1650" b="0" i="0" u="none" strike="noStrike" kern="1200" cap="none" spc="0" normalizeH="0" baseline="0" noProof="0">
                <a:ln>
                  <a:noFill/>
                </a:ln>
                <a:solidFill>
                  <a:srgbClr val="17202A"/>
                </a:solidFill>
                <a:effectLst/>
                <a:uLnTx/>
                <a:uFillTx/>
                <a:latin typeface="Bitstream Charter"/>
                <a:ea typeface="Bitstream Charter"/>
                <a:cs typeface="Bitstream Charter"/>
              </a:rPr>
              <a:t>Agenda approval</a:t>
            </a:r>
          </a:p>
        </p:txBody>
      </p:sp>
      <p:sp>
        <p:nvSpPr>
          <p:cNvPr id="15" name="Rectangle 14">
            <a:extLst>
              <a:ext uri="{FF2B5EF4-FFF2-40B4-BE49-F238E27FC236}">
                <a16:creationId xmlns:a16="http://schemas.microsoft.com/office/drawing/2014/main" id="{C31B4835-2507-4EC2-B1BE-3A780FC286F7}"/>
              </a:ext>
            </a:extLst>
          </p:cNvPr>
          <p:cNvSpPr>
            <a:spLocks noGrp="1"/>
          </p:cNvSpPr>
          <p:nvPr/>
        </p:nvSpPr>
        <p:spPr>
          <a:xfrm>
            <a:off x="6781800" y="3676650"/>
            <a:ext cx="4095750" cy="4572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650" b="0">
                <a:solidFill>
                  <a:srgbClr val="17202A"/>
                </a:solidFill>
                <a:latin typeface="Bitstream Charter"/>
                <a:ea typeface="Bitstream Charter"/>
                <a:cs typeface="Bitstream Charter"/>
              </a:defRPr>
            </a:pPr>
            <a:r>
              <a:rPr kumimoji="0" sz="1650" b="0" i="0" u="none" strike="noStrike" kern="1200" cap="none" spc="0" normalizeH="0" baseline="0" noProof="0">
                <a:ln>
                  <a:noFill/>
                </a:ln>
                <a:solidFill>
                  <a:srgbClr val="17202A"/>
                </a:solidFill>
                <a:effectLst/>
                <a:uLnTx/>
                <a:uFillTx/>
                <a:latin typeface="Bitstream Charter"/>
                <a:ea typeface="Bitstream Charter"/>
                <a:cs typeface="Bitstream Charter"/>
              </a:rPr>
              <a:t>Committee priority setting</a:t>
            </a:r>
          </a:p>
        </p:txBody>
      </p:sp>
      <p:sp>
        <p:nvSpPr>
          <p:cNvPr id="16" name="Rectangle 15">
            <a:extLst>
              <a:ext uri="{FF2B5EF4-FFF2-40B4-BE49-F238E27FC236}">
                <a16:creationId xmlns:a16="http://schemas.microsoft.com/office/drawing/2014/main" id="{F7FCE291-4099-4838-BA0A-68B26B3824E3}"/>
              </a:ext>
            </a:extLst>
          </p:cNvPr>
          <p:cNvSpPr>
            <a:spLocks noGrp="1"/>
          </p:cNvSpPr>
          <p:nvPr/>
        </p:nvSpPr>
        <p:spPr>
          <a:xfrm>
            <a:off x="6781800" y="4305300"/>
            <a:ext cx="4095750" cy="4572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650" b="0">
                <a:solidFill>
                  <a:srgbClr val="17202A"/>
                </a:solidFill>
                <a:latin typeface="Bitstream Charter"/>
                <a:ea typeface="Bitstream Charter"/>
                <a:cs typeface="Bitstream Charter"/>
              </a:defRPr>
            </a:pPr>
            <a:r>
              <a:rPr kumimoji="0" sz="1650" b="0" i="0" u="none" strike="noStrike" kern="1200" cap="none" spc="0" normalizeH="0" baseline="0" noProof="0">
                <a:ln>
                  <a:noFill/>
                </a:ln>
                <a:solidFill>
                  <a:srgbClr val="17202A"/>
                </a:solidFill>
                <a:effectLst/>
                <a:uLnTx/>
                <a:uFillTx/>
                <a:latin typeface="Bitstream Charter"/>
                <a:ea typeface="Bitstream Charter"/>
                <a:cs typeface="Bitstream Charter"/>
              </a:rPr>
              <a:t>Leadership and staff influence</a:t>
            </a:r>
          </a:p>
        </p:txBody>
      </p:sp>
      <p:sp>
        <p:nvSpPr>
          <p:cNvPr id="17" name="Rectangle 16">
            <a:extLst>
              <a:ext uri="{FF2B5EF4-FFF2-40B4-BE49-F238E27FC236}">
                <a16:creationId xmlns:a16="http://schemas.microsoft.com/office/drawing/2014/main" id="{A9212AE1-FAD0-495A-875E-007CB34E1159}"/>
              </a:ext>
            </a:extLst>
          </p:cNvPr>
          <p:cNvSpPr>
            <a:spLocks noGrp="1"/>
          </p:cNvSpPr>
          <p:nvPr/>
        </p:nvSpPr>
        <p:spPr>
          <a:xfrm>
            <a:off x="762000" y="5762625"/>
            <a:ext cx="10668000" cy="40005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800" b="1">
                <a:solidFill>
                  <a:srgbClr val="9C2F35"/>
                </a:solidFill>
                <a:latin typeface="Bitstream Charter"/>
                <a:ea typeface="Bitstream Charter"/>
                <a:cs typeface="Bitstream Charter"/>
              </a:defRPr>
            </a:pPr>
            <a:r>
              <a:rPr kumimoji="0" sz="1800" b="1" i="0" u="none" strike="noStrike" kern="1200" cap="none" spc="0" normalizeH="0" baseline="0" noProof="0">
                <a:ln>
                  <a:noFill/>
                </a:ln>
                <a:solidFill>
                  <a:srgbClr val="9C2F35"/>
                </a:solidFill>
                <a:effectLst/>
                <a:uLnTx/>
                <a:uFillTx/>
                <a:latin typeface="Bitstream Charter"/>
                <a:ea typeface="Bitstream Charter"/>
                <a:cs typeface="Bitstream Charter"/>
              </a:rPr>
              <a:t>Governance power moves upstream, before the vote occurs.</a:t>
            </a:r>
          </a:p>
        </p:txBody>
      </p:sp>
      <p:sp>
        <p:nvSpPr>
          <p:cNvPr id="20" name="TextBox 19">
            <a:extLst>
              <a:ext uri="{FF2B5EF4-FFF2-40B4-BE49-F238E27FC236}">
                <a16:creationId xmlns:a16="http://schemas.microsoft.com/office/drawing/2014/main" id="{42FAD875-259A-FD96-8407-CFE842C851C4}"/>
              </a:ext>
            </a:extLst>
          </p:cNvPr>
          <p:cNvSpPr txBox="1"/>
          <p:nvPr/>
        </p:nvSpPr>
        <p:spPr>
          <a:xfrm>
            <a:off x="2733675" y="6368534"/>
            <a:ext cx="60960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a:solidFill>
                  <a:srgbClr val="E6EDF6"/>
                </a:solidFill>
                <a:latin typeface="Bitstream Charter"/>
                <a:ea typeface="Bitstream Charter"/>
                <a:cs typeface="Bitstream Charter"/>
              </a:defRPr>
            </a:pPr>
            <a:r>
              <a:rPr lang="en-US" sz="1800" dirty="0">
                <a:solidFill>
                  <a:srgbClr val="FF0000"/>
                </a:solidFill>
                <a:latin typeface="Bitstream Charter"/>
                <a:ea typeface="Bitstream Charter"/>
                <a:cs typeface="Bitstream Charter"/>
              </a:rPr>
              <a:t>Produced by ChatGPT</a:t>
            </a:r>
            <a:endParaRPr kumimoji="0" lang="en-US" sz="1800" b="0" i="0" u="none" strike="noStrike" kern="1200" cap="none" spc="0" normalizeH="0" baseline="0" noProof="0" dirty="0">
              <a:ln>
                <a:noFill/>
              </a:ln>
              <a:solidFill>
                <a:srgbClr val="FF0000"/>
              </a:solidFill>
              <a:effectLst/>
              <a:uLnTx/>
              <a:uFillTx/>
              <a:latin typeface="Bitstream Charter"/>
              <a:ea typeface="Bitstream Charter"/>
              <a:cs typeface="Bitstream Charter"/>
            </a:endParaRPr>
          </a:p>
        </p:txBody>
      </p:sp>
    </p:spTree>
    <p:extLst>
      <p:ext uri="{BB962C8B-B14F-4D97-AF65-F5344CB8AC3E}">
        <p14:creationId xmlns:p14="http://schemas.microsoft.com/office/powerpoint/2010/main" val="4633982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7B78CA2C-980B-4DA9-9404-F032E26F94AB}"/>
              </a:ext>
            </a:extLst>
          </p:cNvPr>
          <p:cNvSpPr>
            <a:spLocks noGrp="1"/>
          </p:cNvSpPr>
          <p:nvPr/>
        </p:nvSpPr>
        <p:spPr>
          <a:xfrm>
            <a:off x="685800" y="304800"/>
            <a:ext cx="7620000" cy="24765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050" b="1">
                <a:solidFill>
                  <a:srgbClr val="2F5597"/>
                </a:solidFill>
                <a:latin typeface="Bitstream Charter"/>
                <a:ea typeface="Bitstream Charter"/>
                <a:cs typeface="Bitstream Charter"/>
              </a:defRPr>
            </a:pPr>
            <a:r>
              <a:rPr kumimoji="0" sz="1050" b="1" i="0" u="none" strike="noStrike" kern="1200" cap="none" spc="0" normalizeH="0" baseline="0" noProof="0">
                <a:ln>
                  <a:noFill/>
                </a:ln>
                <a:solidFill>
                  <a:srgbClr val="2F5597"/>
                </a:solidFill>
                <a:effectLst/>
                <a:uLnTx/>
                <a:uFillTx/>
                <a:latin typeface="Bitstream Charter"/>
                <a:ea typeface="Bitstream Charter"/>
                <a:cs typeface="Bitstream Charter"/>
              </a:rPr>
              <a:t>PROCEDURAL POWER MAP</a:t>
            </a:r>
          </a:p>
        </p:txBody>
      </p:sp>
      <p:sp>
        <p:nvSpPr>
          <p:cNvPr id="2" name="Rectangle 1">
            <a:extLst>
              <a:ext uri="{FF2B5EF4-FFF2-40B4-BE49-F238E27FC236}">
                <a16:creationId xmlns:a16="http://schemas.microsoft.com/office/drawing/2014/main" id="{9DEC8189-7143-4F42-A5CA-5F1783997D40}"/>
              </a:ext>
            </a:extLst>
          </p:cNvPr>
          <p:cNvSpPr>
            <a:spLocks noGrp="1"/>
          </p:cNvSpPr>
          <p:nvPr/>
        </p:nvSpPr>
        <p:spPr>
          <a:xfrm>
            <a:off x="685800" y="590550"/>
            <a:ext cx="10810875" cy="6096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2550" b="1">
                <a:solidFill>
                  <a:srgbClr val="17365D"/>
                </a:solidFill>
                <a:latin typeface="Bitstream Charter"/>
                <a:ea typeface="Bitstream Charter"/>
                <a:cs typeface="Bitstream Charter"/>
              </a:defRPr>
            </a:pPr>
            <a:r>
              <a:rPr kumimoji="0" sz="2550" b="1" i="0" u="none" strike="noStrike" kern="1200" cap="none" spc="0" normalizeH="0" baseline="0" noProof="0">
                <a:ln>
                  <a:noFill/>
                </a:ln>
                <a:solidFill>
                  <a:srgbClr val="17365D"/>
                </a:solidFill>
                <a:effectLst/>
                <a:uLnTx/>
                <a:uFillTx/>
                <a:latin typeface="Bitstream Charter"/>
                <a:ea typeface="Bitstream Charter"/>
                <a:cs typeface="Bitstream Charter"/>
              </a:rPr>
              <a:t>Where authority shifts</a:t>
            </a:r>
          </a:p>
        </p:txBody>
      </p:sp>
      <p:sp>
        <p:nvSpPr>
          <p:cNvPr id="3" name="Rectangle 2">
            <a:extLst>
              <a:ext uri="{FF2B5EF4-FFF2-40B4-BE49-F238E27FC236}">
                <a16:creationId xmlns:a16="http://schemas.microsoft.com/office/drawing/2014/main" id="{BC3E2035-5DDB-41C7-A9DD-99B482AD2586}"/>
              </a:ext>
            </a:extLst>
          </p:cNvPr>
          <p:cNvSpPr>
            <a:spLocks noGrp="1"/>
          </p:cNvSpPr>
          <p:nvPr/>
        </p:nvSpPr>
        <p:spPr>
          <a:xfrm>
            <a:off x="685800" y="1219200"/>
            <a:ext cx="10810875" cy="19050"/>
          </a:xfrm>
          <a:prstGeom prst="rect">
            <a:avLst/>
          </a:prstGeom>
          <a:solidFill>
            <a:srgbClr val="D7DEE8"/>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cs typeface="Calibri"/>
            </a:endParaRPr>
          </a:p>
        </p:txBody>
      </p:sp>
      <p:sp>
        <p:nvSpPr>
          <p:cNvPr id="4" name="Rectangle 3">
            <a:extLst>
              <a:ext uri="{FF2B5EF4-FFF2-40B4-BE49-F238E27FC236}">
                <a16:creationId xmlns:a16="http://schemas.microsoft.com/office/drawing/2014/main" id="{B0295F68-7D31-407B-AD47-080255141786}"/>
              </a:ext>
            </a:extLst>
          </p:cNvPr>
          <p:cNvSpPr>
            <a:spLocks noGrp="1"/>
          </p:cNvSpPr>
          <p:nvPr/>
        </p:nvSpPr>
        <p:spPr>
          <a:xfrm>
            <a:off x="685800" y="6496050"/>
            <a:ext cx="4286250" cy="1905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825" b="0">
                <a:solidFill>
                  <a:srgbClr val="5B6573"/>
                </a:solidFill>
                <a:latin typeface="Bitstream Charter"/>
                <a:ea typeface="Bitstream Charter"/>
                <a:cs typeface="Bitstream Charter"/>
              </a:defRPr>
            </a:pPr>
            <a:r>
              <a:rPr kumimoji="0" sz="825" b="0" i="0" u="none" strike="noStrike" kern="1200" cap="none" spc="0" normalizeH="0" baseline="0" noProof="0" dirty="0">
                <a:ln>
                  <a:noFill/>
                </a:ln>
                <a:solidFill>
                  <a:srgbClr val="5B6573"/>
                </a:solidFill>
                <a:effectLst/>
                <a:uLnTx/>
                <a:uFillTx/>
                <a:latin typeface="Bitstream Charter"/>
                <a:ea typeface="Bitstream Charter"/>
                <a:cs typeface="Bitstream Charter"/>
              </a:rPr>
              <a:t>Faculty Council Bylaws Comparison</a:t>
            </a:r>
          </a:p>
        </p:txBody>
      </p:sp>
      <p:sp>
        <p:nvSpPr>
          <p:cNvPr id="5" name="Rectangle 4">
            <a:extLst>
              <a:ext uri="{FF2B5EF4-FFF2-40B4-BE49-F238E27FC236}">
                <a16:creationId xmlns:a16="http://schemas.microsoft.com/office/drawing/2014/main" id="{0919778D-A196-4570-8BB6-BCAC960C03D5}"/>
              </a:ext>
            </a:extLst>
          </p:cNvPr>
          <p:cNvSpPr>
            <a:spLocks noGrp="1"/>
          </p:cNvSpPr>
          <p:nvPr/>
        </p:nvSpPr>
        <p:spPr>
          <a:xfrm>
            <a:off x="11049000" y="6496050"/>
            <a:ext cx="438150" cy="1905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825" b="0">
                <a:solidFill>
                  <a:srgbClr val="5B6573"/>
                </a:solidFill>
                <a:latin typeface="Bitstream Charter"/>
                <a:ea typeface="Bitstream Charter"/>
                <a:cs typeface="Bitstream Charter"/>
              </a:defRPr>
            </a:pPr>
            <a:r>
              <a:rPr kumimoji="0" sz="825" b="0" i="0" u="none" strike="noStrike" kern="1200" cap="none" spc="0" normalizeH="0" baseline="0" noProof="0">
                <a:ln>
                  <a:noFill/>
                </a:ln>
                <a:solidFill>
                  <a:srgbClr val="5B6573"/>
                </a:solidFill>
                <a:effectLst/>
                <a:uLnTx/>
                <a:uFillTx/>
                <a:latin typeface="Bitstream Charter"/>
                <a:ea typeface="Bitstream Charter"/>
                <a:cs typeface="Bitstream Charter"/>
              </a:rPr>
              <a:t>3</a:t>
            </a:r>
          </a:p>
        </p:txBody>
      </p:sp>
      <p:sp>
        <p:nvSpPr>
          <p:cNvPr id="6" name="Rectangle 5">
            <a:extLst>
              <a:ext uri="{FF2B5EF4-FFF2-40B4-BE49-F238E27FC236}">
                <a16:creationId xmlns:a16="http://schemas.microsoft.com/office/drawing/2014/main" id="{C628C206-310E-4188-9719-F4F20CABC243}"/>
              </a:ext>
            </a:extLst>
          </p:cNvPr>
          <p:cNvSpPr>
            <a:spLocks noGrp="1"/>
          </p:cNvSpPr>
          <p:nvPr/>
        </p:nvSpPr>
        <p:spPr>
          <a:xfrm>
            <a:off x="781050" y="1295400"/>
            <a:ext cx="2714625" cy="2286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975" b="1">
                <a:solidFill>
                  <a:srgbClr val="2F5597"/>
                </a:solidFill>
                <a:latin typeface="Bitstream Charter"/>
                <a:ea typeface="Bitstream Charter"/>
                <a:cs typeface="Bitstream Charter"/>
              </a:defRPr>
            </a:pPr>
            <a:r>
              <a:rPr kumimoji="0" sz="975" b="1" i="0" u="none" strike="noStrike" kern="1200" cap="none" spc="0" normalizeH="0" baseline="0" noProof="0">
                <a:ln>
                  <a:noFill/>
                </a:ln>
                <a:solidFill>
                  <a:srgbClr val="2F5597"/>
                </a:solidFill>
                <a:effectLst/>
                <a:uLnTx/>
                <a:uFillTx/>
                <a:latin typeface="Bitstream Charter"/>
                <a:ea typeface="Bitstream Charter"/>
                <a:cs typeface="Bitstream Charter"/>
              </a:rPr>
              <a:t>GOVERNANCE MECHANISM</a:t>
            </a:r>
          </a:p>
        </p:txBody>
      </p:sp>
      <p:sp>
        <p:nvSpPr>
          <p:cNvPr id="7" name="Rectangle 6">
            <a:extLst>
              <a:ext uri="{FF2B5EF4-FFF2-40B4-BE49-F238E27FC236}">
                <a16:creationId xmlns:a16="http://schemas.microsoft.com/office/drawing/2014/main" id="{48CE0EF4-AB5C-468B-B298-3023B8CA8D71}"/>
              </a:ext>
            </a:extLst>
          </p:cNvPr>
          <p:cNvSpPr>
            <a:spLocks noGrp="1"/>
          </p:cNvSpPr>
          <p:nvPr/>
        </p:nvSpPr>
        <p:spPr>
          <a:xfrm>
            <a:off x="3714750" y="1295400"/>
            <a:ext cx="2476500" cy="2286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975" b="1">
                <a:solidFill>
                  <a:srgbClr val="2F5597"/>
                </a:solidFill>
                <a:latin typeface="Bitstream Charter"/>
                <a:ea typeface="Bitstream Charter"/>
                <a:cs typeface="Bitstream Charter"/>
              </a:defRPr>
            </a:pPr>
            <a:r>
              <a:rPr kumimoji="0" sz="975" b="1" i="0" u="none" strike="noStrike" kern="1200" cap="none" spc="0" normalizeH="0" baseline="0" noProof="0">
                <a:ln>
                  <a:noFill/>
                </a:ln>
                <a:solidFill>
                  <a:srgbClr val="2F5597"/>
                </a:solidFill>
                <a:effectLst/>
                <a:uLnTx/>
                <a:uFillTx/>
                <a:latin typeface="Bitstream Charter"/>
                <a:ea typeface="Bitstream Charter"/>
                <a:cs typeface="Bitstream Charter"/>
              </a:rPr>
              <a:t>ORIGINAL</a:t>
            </a:r>
          </a:p>
        </p:txBody>
      </p:sp>
      <p:sp>
        <p:nvSpPr>
          <p:cNvPr id="8" name="Rectangle 7">
            <a:extLst>
              <a:ext uri="{FF2B5EF4-FFF2-40B4-BE49-F238E27FC236}">
                <a16:creationId xmlns:a16="http://schemas.microsoft.com/office/drawing/2014/main" id="{A0F2DE2D-0C23-41EC-8D5D-4C11DEED2392}"/>
              </a:ext>
            </a:extLst>
          </p:cNvPr>
          <p:cNvSpPr>
            <a:spLocks noGrp="1"/>
          </p:cNvSpPr>
          <p:nvPr/>
        </p:nvSpPr>
        <p:spPr>
          <a:xfrm>
            <a:off x="6572250" y="1295400"/>
            <a:ext cx="2857500" cy="2286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975" b="1">
                <a:solidFill>
                  <a:srgbClr val="2F5597"/>
                </a:solidFill>
                <a:latin typeface="Bitstream Charter"/>
                <a:ea typeface="Bitstream Charter"/>
                <a:cs typeface="Bitstream Charter"/>
              </a:defRPr>
            </a:pPr>
            <a:r>
              <a:rPr kumimoji="0" sz="975" b="1" i="0" u="none" strike="noStrike" kern="1200" cap="none" spc="0" normalizeH="0" baseline="0" noProof="0">
                <a:ln>
                  <a:noFill/>
                </a:ln>
                <a:solidFill>
                  <a:srgbClr val="2F5597"/>
                </a:solidFill>
                <a:effectLst/>
                <a:uLnTx/>
                <a:uFillTx/>
                <a:latin typeface="Bitstream Charter"/>
                <a:ea typeface="Bitstream Charter"/>
                <a:cs typeface="Bitstream Charter"/>
              </a:rPr>
              <a:t>UPDATED</a:t>
            </a:r>
          </a:p>
        </p:txBody>
      </p:sp>
      <p:sp>
        <p:nvSpPr>
          <p:cNvPr id="9" name="Rectangle 8">
            <a:extLst>
              <a:ext uri="{FF2B5EF4-FFF2-40B4-BE49-F238E27FC236}">
                <a16:creationId xmlns:a16="http://schemas.microsoft.com/office/drawing/2014/main" id="{44C5CCCB-6807-4CFF-9811-9AAE17A8D7A8}"/>
              </a:ext>
            </a:extLst>
          </p:cNvPr>
          <p:cNvSpPr>
            <a:spLocks noGrp="1"/>
          </p:cNvSpPr>
          <p:nvPr/>
        </p:nvSpPr>
        <p:spPr>
          <a:xfrm>
            <a:off x="10096500" y="1295400"/>
            <a:ext cx="1428750" cy="2286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975" b="1">
                <a:solidFill>
                  <a:srgbClr val="2F5597"/>
                </a:solidFill>
                <a:latin typeface="Bitstream Charter"/>
                <a:ea typeface="Bitstream Charter"/>
                <a:cs typeface="Bitstream Charter"/>
              </a:defRPr>
            </a:pPr>
            <a:r>
              <a:rPr kumimoji="0" sz="975" b="1" i="0" u="none" strike="noStrike" kern="1200" cap="none" spc="0" normalizeH="0" baseline="0" noProof="0">
                <a:ln>
                  <a:noFill/>
                </a:ln>
                <a:solidFill>
                  <a:srgbClr val="2F5597"/>
                </a:solidFill>
                <a:effectLst/>
                <a:uLnTx/>
                <a:uFillTx/>
                <a:latin typeface="Bitstream Charter"/>
                <a:ea typeface="Bitstream Charter"/>
                <a:cs typeface="Bitstream Charter"/>
              </a:rPr>
              <a:t>EFFECT</a:t>
            </a:r>
          </a:p>
        </p:txBody>
      </p:sp>
      <p:sp>
        <p:nvSpPr>
          <p:cNvPr id="10" name="Rectangle 9">
            <a:extLst>
              <a:ext uri="{FF2B5EF4-FFF2-40B4-BE49-F238E27FC236}">
                <a16:creationId xmlns:a16="http://schemas.microsoft.com/office/drawing/2014/main" id="{A4DA9992-A069-4C5C-B520-DD4A5C1E11CB}"/>
              </a:ext>
            </a:extLst>
          </p:cNvPr>
          <p:cNvSpPr>
            <a:spLocks noGrp="1"/>
          </p:cNvSpPr>
          <p:nvPr/>
        </p:nvSpPr>
        <p:spPr>
          <a:xfrm>
            <a:off x="685800" y="1590675"/>
            <a:ext cx="10820400" cy="723900"/>
          </a:xfrm>
          <a:prstGeom prst="rect">
            <a:avLst/>
          </a:prstGeom>
          <a:solidFill>
            <a:srgbClr val="FFFFFF"/>
          </a:solidFill>
          <a:ln w="9525">
            <a:solidFill>
              <a:srgbClr val="D7DEE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cs typeface="Calibri"/>
            </a:endParaRPr>
          </a:p>
        </p:txBody>
      </p:sp>
      <p:sp>
        <p:nvSpPr>
          <p:cNvPr id="11" name="Rectangle 10">
            <a:extLst>
              <a:ext uri="{FF2B5EF4-FFF2-40B4-BE49-F238E27FC236}">
                <a16:creationId xmlns:a16="http://schemas.microsoft.com/office/drawing/2014/main" id="{1F862ADB-CA59-4049-AE7D-98068FCDCE70}"/>
              </a:ext>
            </a:extLst>
          </p:cNvPr>
          <p:cNvSpPr>
            <a:spLocks noGrp="1"/>
          </p:cNvSpPr>
          <p:nvPr/>
        </p:nvSpPr>
        <p:spPr>
          <a:xfrm>
            <a:off x="838200" y="1666875"/>
            <a:ext cx="2571750" cy="51435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500" b="1">
                <a:solidFill>
                  <a:srgbClr val="17365D"/>
                </a:solidFill>
                <a:latin typeface="Bitstream Charter"/>
                <a:ea typeface="Bitstream Charter"/>
                <a:cs typeface="Bitstream Charter"/>
              </a:defRPr>
            </a:pPr>
            <a:r>
              <a:rPr kumimoji="0" sz="1500" b="1" i="0" u="none" strike="noStrike" kern="1200" cap="none" spc="0" normalizeH="0" baseline="0" noProof="0">
                <a:ln>
                  <a:noFill/>
                </a:ln>
                <a:solidFill>
                  <a:srgbClr val="17365D"/>
                </a:solidFill>
                <a:effectLst/>
                <a:uLnTx/>
                <a:uFillTx/>
                <a:latin typeface="Bitstream Charter"/>
                <a:ea typeface="Bitstream Charter"/>
                <a:cs typeface="Bitstream Charter"/>
              </a:rPr>
              <a:t>Council agenda</a:t>
            </a:r>
          </a:p>
        </p:txBody>
      </p:sp>
      <p:sp>
        <p:nvSpPr>
          <p:cNvPr id="12" name="Rectangle 11">
            <a:extLst>
              <a:ext uri="{FF2B5EF4-FFF2-40B4-BE49-F238E27FC236}">
                <a16:creationId xmlns:a16="http://schemas.microsoft.com/office/drawing/2014/main" id="{F9A77214-CE41-4462-AE1D-E92253FB795C}"/>
              </a:ext>
            </a:extLst>
          </p:cNvPr>
          <p:cNvSpPr>
            <a:spLocks noGrp="1"/>
          </p:cNvSpPr>
          <p:nvPr/>
        </p:nvSpPr>
        <p:spPr>
          <a:xfrm>
            <a:off x="3714750" y="1666875"/>
            <a:ext cx="2476500" cy="51435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5B6573"/>
                </a:solidFill>
                <a:latin typeface="Bitstream Charter"/>
                <a:ea typeface="Bitstream Charter"/>
                <a:cs typeface="Bitstream Charter"/>
              </a:defRPr>
            </a:pPr>
            <a:r>
              <a:rPr kumimoji="0" sz="1350" b="0" i="0" u="none" strike="noStrike" kern="1200" cap="none" spc="0" normalizeH="0" baseline="0" noProof="0">
                <a:ln>
                  <a:noFill/>
                </a:ln>
                <a:solidFill>
                  <a:srgbClr val="5B6573"/>
                </a:solidFill>
                <a:effectLst/>
                <a:uLnTx/>
                <a:uFillTx/>
                <a:latin typeface="Bitstream Charter"/>
                <a:ea typeface="Bitstream Charter"/>
                <a:cs typeface="Bitstream Charter"/>
              </a:rPr>
              <a:t>Consultation</a:t>
            </a:r>
          </a:p>
        </p:txBody>
      </p:sp>
      <p:sp>
        <p:nvSpPr>
          <p:cNvPr id="13" name="Rectangle 12">
            <a:extLst>
              <a:ext uri="{FF2B5EF4-FFF2-40B4-BE49-F238E27FC236}">
                <a16:creationId xmlns:a16="http://schemas.microsoft.com/office/drawing/2014/main" id="{91FAB1D4-89E1-450D-BE01-E1ECB5D83C44}"/>
              </a:ext>
            </a:extLst>
          </p:cNvPr>
          <p:cNvSpPr>
            <a:spLocks noGrp="1"/>
          </p:cNvSpPr>
          <p:nvPr/>
        </p:nvSpPr>
        <p:spPr>
          <a:xfrm>
            <a:off x="6572250" y="1666875"/>
            <a:ext cx="3143250" cy="51435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17202A"/>
                </a:solidFill>
                <a:latin typeface="Bitstream Charter"/>
                <a:ea typeface="Bitstream Charter"/>
                <a:cs typeface="Bitstream Charter"/>
              </a:defRPr>
            </a:pPr>
            <a:r>
              <a:rPr kumimoji="0" sz="1350" b="0" i="0" u="none" strike="noStrike" kern="1200" cap="none" spc="0" normalizeH="0" baseline="0" noProof="0">
                <a:ln>
                  <a:noFill/>
                </a:ln>
                <a:solidFill>
                  <a:srgbClr val="17202A"/>
                </a:solidFill>
                <a:effectLst/>
                <a:uLnTx/>
                <a:uFillTx/>
                <a:latin typeface="Bitstream Charter"/>
                <a:ea typeface="Bitstream Charter"/>
                <a:cs typeface="Bitstream Charter"/>
              </a:rPr>
              <a:t>Provost approval required</a:t>
            </a:r>
          </a:p>
        </p:txBody>
      </p:sp>
      <p:sp>
        <p:nvSpPr>
          <p:cNvPr id="14" name="Rectangle 13">
            <a:extLst>
              <a:ext uri="{FF2B5EF4-FFF2-40B4-BE49-F238E27FC236}">
                <a16:creationId xmlns:a16="http://schemas.microsoft.com/office/drawing/2014/main" id="{BDB966A6-376E-46BA-8301-80B2BB79DFC3}"/>
              </a:ext>
            </a:extLst>
          </p:cNvPr>
          <p:cNvSpPr>
            <a:spLocks noGrp="1"/>
          </p:cNvSpPr>
          <p:nvPr/>
        </p:nvSpPr>
        <p:spPr>
          <a:xfrm>
            <a:off x="10001250" y="1666875"/>
            <a:ext cx="1381125" cy="51435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275" b="1">
                <a:solidFill>
                  <a:srgbClr val="9C2F35"/>
                </a:solidFill>
                <a:latin typeface="Bitstream Charter"/>
                <a:ea typeface="Bitstream Charter"/>
                <a:cs typeface="Bitstream Charter"/>
              </a:defRPr>
            </a:pPr>
            <a:r>
              <a:rPr kumimoji="0" sz="1275" b="1" i="0" u="none" strike="noStrike" kern="1200" cap="none" spc="0" normalizeH="0" baseline="0" noProof="0">
                <a:ln>
                  <a:noFill/>
                </a:ln>
                <a:solidFill>
                  <a:srgbClr val="9C2F35"/>
                </a:solidFill>
                <a:effectLst/>
                <a:uLnTx/>
                <a:uFillTx/>
                <a:latin typeface="Bitstream Charter"/>
                <a:ea typeface="Bitstream Charter"/>
                <a:cs typeface="Bitstream Charter"/>
              </a:rPr>
              <a:t>Strong shift</a:t>
            </a:r>
          </a:p>
        </p:txBody>
      </p:sp>
      <p:sp>
        <p:nvSpPr>
          <p:cNvPr id="15" name="Rectangle 14">
            <a:extLst>
              <a:ext uri="{FF2B5EF4-FFF2-40B4-BE49-F238E27FC236}">
                <a16:creationId xmlns:a16="http://schemas.microsoft.com/office/drawing/2014/main" id="{1FE8A015-02A2-4F6C-AF05-CCD9C405F66D}"/>
              </a:ext>
            </a:extLst>
          </p:cNvPr>
          <p:cNvSpPr>
            <a:spLocks noGrp="1"/>
          </p:cNvSpPr>
          <p:nvPr/>
        </p:nvSpPr>
        <p:spPr>
          <a:xfrm>
            <a:off x="685800" y="2543175"/>
            <a:ext cx="10820400" cy="723900"/>
          </a:xfrm>
          <a:prstGeom prst="rect">
            <a:avLst/>
          </a:prstGeom>
          <a:solidFill>
            <a:srgbClr val="F5F7FA"/>
          </a:solidFill>
          <a:ln w="9525">
            <a:solidFill>
              <a:srgbClr val="D7DEE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cs typeface="Calibri"/>
            </a:endParaRPr>
          </a:p>
        </p:txBody>
      </p:sp>
      <p:sp>
        <p:nvSpPr>
          <p:cNvPr id="16" name="Rectangle 15">
            <a:extLst>
              <a:ext uri="{FF2B5EF4-FFF2-40B4-BE49-F238E27FC236}">
                <a16:creationId xmlns:a16="http://schemas.microsoft.com/office/drawing/2014/main" id="{9A61DA67-E0AE-4E36-9456-768236846E71}"/>
              </a:ext>
            </a:extLst>
          </p:cNvPr>
          <p:cNvSpPr>
            <a:spLocks noGrp="1"/>
          </p:cNvSpPr>
          <p:nvPr/>
        </p:nvSpPr>
        <p:spPr>
          <a:xfrm>
            <a:off x="838200" y="2619375"/>
            <a:ext cx="2571750" cy="51435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500" b="1">
                <a:solidFill>
                  <a:srgbClr val="17365D"/>
                </a:solidFill>
                <a:latin typeface="Bitstream Charter"/>
                <a:ea typeface="Bitstream Charter"/>
                <a:cs typeface="Bitstream Charter"/>
              </a:defRPr>
            </a:pPr>
            <a:r>
              <a:rPr kumimoji="0" sz="1500" b="1" i="0" u="none" strike="noStrike" kern="1200" cap="none" spc="0" normalizeH="0" baseline="0" noProof="0">
                <a:ln>
                  <a:noFill/>
                </a:ln>
                <a:solidFill>
                  <a:srgbClr val="17365D"/>
                </a:solidFill>
                <a:effectLst/>
                <a:uLnTx/>
                <a:uFillTx/>
                <a:latin typeface="Bitstream Charter"/>
                <a:ea typeface="Bitstream Charter"/>
                <a:cs typeface="Bitstream Charter"/>
              </a:rPr>
              <a:t>Executive Committee</a:t>
            </a:r>
          </a:p>
        </p:txBody>
      </p:sp>
      <p:sp>
        <p:nvSpPr>
          <p:cNvPr id="17" name="Rectangle 16">
            <a:extLst>
              <a:ext uri="{FF2B5EF4-FFF2-40B4-BE49-F238E27FC236}">
                <a16:creationId xmlns:a16="http://schemas.microsoft.com/office/drawing/2014/main" id="{0B518E9A-BA68-4280-A631-0E066ECB35DB}"/>
              </a:ext>
            </a:extLst>
          </p:cNvPr>
          <p:cNvSpPr>
            <a:spLocks noGrp="1"/>
          </p:cNvSpPr>
          <p:nvPr/>
        </p:nvSpPr>
        <p:spPr>
          <a:xfrm>
            <a:off x="3714750" y="2619375"/>
            <a:ext cx="2476500" cy="51435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5B6573"/>
                </a:solidFill>
                <a:latin typeface="Bitstream Charter"/>
                <a:ea typeface="Bitstream Charter"/>
                <a:cs typeface="Bitstream Charter"/>
              </a:defRPr>
            </a:pPr>
            <a:r>
              <a:rPr kumimoji="0" sz="1350" b="0" i="0" u="none" strike="noStrike" kern="1200" cap="none" spc="0" normalizeH="0" baseline="0" noProof="0">
                <a:ln>
                  <a:noFill/>
                </a:ln>
                <a:solidFill>
                  <a:srgbClr val="5B6573"/>
                </a:solidFill>
                <a:effectLst/>
                <a:uLnTx/>
                <a:uFillTx/>
                <a:latin typeface="Bitstream Charter"/>
                <a:ea typeface="Bitstream Charter"/>
                <a:cs typeface="Bitstream Charter"/>
              </a:rPr>
              <a:t>Faculty chaired</a:t>
            </a:r>
          </a:p>
        </p:txBody>
      </p:sp>
      <p:sp>
        <p:nvSpPr>
          <p:cNvPr id="18" name="Rectangle 17">
            <a:extLst>
              <a:ext uri="{FF2B5EF4-FFF2-40B4-BE49-F238E27FC236}">
                <a16:creationId xmlns:a16="http://schemas.microsoft.com/office/drawing/2014/main" id="{5D21013B-E511-463B-AFAB-394E4A27354A}"/>
              </a:ext>
            </a:extLst>
          </p:cNvPr>
          <p:cNvSpPr>
            <a:spLocks noGrp="1"/>
          </p:cNvSpPr>
          <p:nvPr/>
        </p:nvSpPr>
        <p:spPr>
          <a:xfrm>
            <a:off x="6572250" y="2619375"/>
            <a:ext cx="3143250" cy="51435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17202A"/>
                </a:solidFill>
                <a:latin typeface="Bitstream Charter"/>
                <a:ea typeface="Bitstream Charter"/>
                <a:cs typeface="Bitstream Charter"/>
              </a:defRPr>
            </a:pPr>
            <a:r>
              <a:rPr kumimoji="0" sz="1350" b="0" i="0" u="none" strike="noStrike" kern="1200" cap="none" spc="0" normalizeH="0" baseline="0" noProof="0">
                <a:ln>
                  <a:noFill/>
                </a:ln>
                <a:solidFill>
                  <a:srgbClr val="17202A"/>
                </a:solidFill>
                <a:effectLst/>
                <a:uLnTx/>
                <a:uFillTx/>
                <a:latin typeface="Bitstream Charter"/>
                <a:ea typeface="Bitstream Charter"/>
                <a:cs typeface="Bitstream Charter"/>
              </a:rPr>
              <a:t>Faculty and administrator co-chaired</a:t>
            </a:r>
          </a:p>
        </p:txBody>
      </p:sp>
      <p:sp>
        <p:nvSpPr>
          <p:cNvPr id="19" name="Rectangle 18">
            <a:extLst>
              <a:ext uri="{FF2B5EF4-FFF2-40B4-BE49-F238E27FC236}">
                <a16:creationId xmlns:a16="http://schemas.microsoft.com/office/drawing/2014/main" id="{CACA7826-79B4-4A85-B6F4-AC9C9B4E2CEE}"/>
              </a:ext>
            </a:extLst>
          </p:cNvPr>
          <p:cNvSpPr>
            <a:spLocks noGrp="1"/>
          </p:cNvSpPr>
          <p:nvPr/>
        </p:nvSpPr>
        <p:spPr>
          <a:xfrm>
            <a:off x="10001250" y="2619375"/>
            <a:ext cx="1381125" cy="51435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275" b="1">
                <a:solidFill>
                  <a:srgbClr val="9C2F35"/>
                </a:solidFill>
                <a:latin typeface="Bitstream Charter"/>
                <a:ea typeface="Bitstream Charter"/>
                <a:cs typeface="Bitstream Charter"/>
              </a:defRPr>
            </a:pPr>
            <a:r>
              <a:rPr kumimoji="0" sz="1275" b="1" i="0" u="none" strike="noStrike" kern="1200" cap="none" spc="0" normalizeH="0" baseline="0" noProof="0">
                <a:ln>
                  <a:noFill/>
                </a:ln>
                <a:solidFill>
                  <a:srgbClr val="9C2F35"/>
                </a:solidFill>
                <a:effectLst/>
                <a:uLnTx/>
                <a:uFillTx/>
                <a:latin typeface="Bitstream Charter"/>
                <a:ea typeface="Bitstream Charter"/>
                <a:cs typeface="Bitstream Charter"/>
              </a:rPr>
              <a:t>Strong shift</a:t>
            </a:r>
          </a:p>
        </p:txBody>
      </p:sp>
      <p:sp>
        <p:nvSpPr>
          <p:cNvPr id="20" name="Rectangle 19">
            <a:extLst>
              <a:ext uri="{FF2B5EF4-FFF2-40B4-BE49-F238E27FC236}">
                <a16:creationId xmlns:a16="http://schemas.microsoft.com/office/drawing/2014/main" id="{C360C3FA-7E2F-42D9-9D8A-4929CF7517C0}"/>
              </a:ext>
            </a:extLst>
          </p:cNvPr>
          <p:cNvSpPr>
            <a:spLocks noGrp="1"/>
          </p:cNvSpPr>
          <p:nvPr/>
        </p:nvSpPr>
        <p:spPr>
          <a:xfrm>
            <a:off x="685800" y="3495675"/>
            <a:ext cx="10820400" cy="723900"/>
          </a:xfrm>
          <a:prstGeom prst="rect">
            <a:avLst/>
          </a:prstGeom>
          <a:solidFill>
            <a:srgbClr val="FFFFFF"/>
          </a:solidFill>
          <a:ln w="9525">
            <a:solidFill>
              <a:srgbClr val="D7DEE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cs typeface="Calibri"/>
            </a:endParaRPr>
          </a:p>
        </p:txBody>
      </p:sp>
      <p:sp>
        <p:nvSpPr>
          <p:cNvPr id="21" name="Rectangle 20">
            <a:extLst>
              <a:ext uri="{FF2B5EF4-FFF2-40B4-BE49-F238E27FC236}">
                <a16:creationId xmlns:a16="http://schemas.microsoft.com/office/drawing/2014/main" id="{53081765-96B4-4E8D-A531-89EF5AF4F008}"/>
              </a:ext>
            </a:extLst>
          </p:cNvPr>
          <p:cNvSpPr>
            <a:spLocks noGrp="1"/>
          </p:cNvSpPr>
          <p:nvPr/>
        </p:nvSpPr>
        <p:spPr>
          <a:xfrm>
            <a:off x="838200" y="3571875"/>
            <a:ext cx="2571750" cy="51435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500" b="1">
                <a:solidFill>
                  <a:srgbClr val="17365D"/>
                </a:solidFill>
                <a:latin typeface="Bitstream Charter"/>
                <a:ea typeface="Bitstream Charter"/>
                <a:cs typeface="Bitstream Charter"/>
              </a:defRPr>
            </a:pPr>
            <a:r>
              <a:rPr kumimoji="0" sz="1500" b="1" i="0" u="none" strike="noStrike" kern="1200" cap="none" spc="0" normalizeH="0" baseline="0" noProof="0">
                <a:ln>
                  <a:noFill/>
                </a:ln>
                <a:solidFill>
                  <a:srgbClr val="17365D"/>
                </a:solidFill>
                <a:effectLst/>
                <a:uLnTx/>
                <a:uFillTx/>
                <a:latin typeface="Bitstream Charter"/>
                <a:ea typeface="Bitstream Charter"/>
                <a:cs typeface="Bitstream Charter"/>
              </a:rPr>
              <a:t>Committee chairs</a:t>
            </a:r>
          </a:p>
        </p:txBody>
      </p:sp>
      <p:sp>
        <p:nvSpPr>
          <p:cNvPr id="22" name="Rectangle 21">
            <a:extLst>
              <a:ext uri="{FF2B5EF4-FFF2-40B4-BE49-F238E27FC236}">
                <a16:creationId xmlns:a16="http://schemas.microsoft.com/office/drawing/2014/main" id="{DBC46610-F28B-4E4A-8A74-C2951DB5C97E}"/>
              </a:ext>
            </a:extLst>
          </p:cNvPr>
          <p:cNvSpPr>
            <a:spLocks noGrp="1"/>
          </p:cNvSpPr>
          <p:nvPr/>
        </p:nvSpPr>
        <p:spPr>
          <a:xfrm>
            <a:off x="3714750" y="3571875"/>
            <a:ext cx="2476500" cy="51435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5B6573"/>
                </a:solidFill>
                <a:latin typeface="Bitstream Charter"/>
                <a:ea typeface="Bitstream Charter"/>
                <a:cs typeface="Bitstream Charter"/>
              </a:defRPr>
            </a:pPr>
            <a:r>
              <a:rPr kumimoji="0" sz="1350" b="0" i="0" u="none" strike="noStrike" kern="1200" cap="none" spc="0" normalizeH="0" baseline="0" noProof="0">
                <a:ln>
                  <a:noFill/>
                </a:ln>
                <a:solidFill>
                  <a:srgbClr val="5B6573"/>
                </a:solidFill>
                <a:effectLst/>
                <a:uLnTx/>
                <a:uFillTx/>
                <a:latin typeface="Bitstream Charter"/>
                <a:ea typeface="Bitstream Charter"/>
                <a:cs typeface="Bitstream Charter"/>
              </a:rPr>
              <a:t>Elected by committee</a:t>
            </a:r>
          </a:p>
        </p:txBody>
      </p:sp>
      <p:sp>
        <p:nvSpPr>
          <p:cNvPr id="23" name="Rectangle 22">
            <a:extLst>
              <a:ext uri="{FF2B5EF4-FFF2-40B4-BE49-F238E27FC236}">
                <a16:creationId xmlns:a16="http://schemas.microsoft.com/office/drawing/2014/main" id="{CA8034B7-5851-445C-8A65-60C36E83E36E}"/>
              </a:ext>
            </a:extLst>
          </p:cNvPr>
          <p:cNvSpPr>
            <a:spLocks noGrp="1"/>
          </p:cNvSpPr>
          <p:nvPr/>
        </p:nvSpPr>
        <p:spPr>
          <a:xfrm>
            <a:off x="6572250" y="3571875"/>
            <a:ext cx="3143250" cy="51435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17202A"/>
                </a:solidFill>
                <a:latin typeface="Bitstream Charter"/>
                <a:ea typeface="Bitstream Charter"/>
                <a:cs typeface="Bitstream Charter"/>
              </a:defRPr>
            </a:pPr>
            <a:r>
              <a:rPr kumimoji="0" sz="1350" b="0" i="0" u="none" strike="noStrike" kern="1200" cap="none" spc="0" normalizeH="0" baseline="0" noProof="0">
                <a:ln>
                  <a:noFill/>
                </a:ln>
                <a:solidFill>
                  <a:srgbClr val="17202A"/>
                </a:solidFill>
                <a:effectLst/>
                <a:uLnTx/>
                <a:uFillTx/>
                <a:latin typeface="Bitstream Charter"/>
                <a:ea typeface="Bitstream Charter"/>
                <a:cs typeface="Bitstream Charter"/>
              </a:rPr>
              <a:t>Jointly appointed</a:t>
            </a:r>
          </a:p>
        </p:txBody>
      </p:sp>
      <p:sp>
        <p:nvSpPr>
          <p:cNvPr id="24" name="Rectangle 23">
            <a:extLst>
              <a:ext uri="{FF2B5EF4-FFF2-40B4-BE49-F238E27FC236}">
                <a16:creationId xmlns:a16="http://schemas.microsoft.com/office/drawing/2014/main" id="{99DC969E-8986-48CB-A8BC-C57772263A18}"/>
              </a:ext>
            </a:extLst>
          </p:cNvPr>
          <p:cNvSpPr>
            <a:spLocks noGrp="1"/>
          </p:cNvSpPr>
          <p:nvPr/>
        </p:nvSpPr>
        <p:spPr>
          <a:xfrm>
            <a:off x="10001250" y="3571875"/>
            <a:ext cx="1381125" cy="51435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275" b="1">
                <a:solidFill>
                  <a:srgbClr val="9C2F35"/>
                </a:solidFill>
                <a:latin typeface="Bitstream Charter"/>
                <a:ea typeface="Bitstream Charter"/>
                <a:cs typeface="Bitstream Charter"/>
              </a:defRPr>
            </a:pPr>
            <a:r>
              <a:rPr kumimoji="0" sz="1275" b="1" i="0" u="none" strike="noStrike" kern="1200" cap="none" spc="0" normalizeH="0" baseline="0" noProof="0">
                <a:ln>
                  <a:noFill/>
                </a:ln>
                <a:solidFill>
                  <a:srgbClr val="9C2F35"/>
                </a:solidFill>
                <a:effectLst/>
                <a:uLnTx/>
                <a:uFillTx/>
                <a:latin typeface="Bitstream Charter"/>
                <a:ea typeface="Bitstream Charter"/>
                <a:cs typeface="Bitstream Charter"/>
              </a:rPr>
              <a:t>Strong shift</a:t>
            </a:r>
          </a:p>
        </p:txBody>
      </p:sp>
      <p:sp>
        <p:nvSpPr>
          <p:cNvPr id="25" name="Rectangle 24">
            <a:extLst>
              <a:ext uri="{FF2B5EF4-FFF2-40B4-BE49-F238E27FC236}">
                <a16:creationId xmlns:a16="http://schemas.microsoft.com/office/drawing/2014/main" id="{BF025961-B30E-4712-89B3-E4FE201C9294}"/>
              </a:ext>
            </a:extLst>
          </p:cNvPr>
          <p:cNvSpPr>
            <a:spLocks noGrp="1"/>
          </p:cNvSpPr>
          <p:nvPr/>
        </p:nvSpPr>
        <p:spPr>
          <a:xfrm>
            <a:off x="685800" y="4448175"/>
            <a:ext cx="10820400" cy="723900"/>
          </a:xfrm>
          <a:prstGeom prst="rect">
            <a:avLst/>
          </a:prstGeom>
          <a:solidFill>
            <a:srgbClr val="F5F7FA"/>
          </a:solidFill>
          <a:ln w="9525">
            <a:solidFill>
              <a:srgbClr val="D7DEE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cs typeface="Calibri"/>
            </a:endParaRPr>
          </a:p>
        </p:txBody>
      </p:sp>
      <p:sp>
        <p:nvSpPr>
          <p:cNvPr id="26" name="Rectangle 25">
            <a:extLst>
              <a:ext uri="{FF2B5EF4-FFF2-40B4-BE49-F238E27FC236}">
                <a16:creationId xmlns:a16="http://schemas.microsoft.com/office/drawing/2014/main" id="{D618D3B1-0FDB-4A11-890B-E1CF678165E1}"/>
              </a:ext>
            </a:extLst>
          </p:cNvPr>
          <p:cNvSpPr>
            <a:spLocks noGrp="1"/>
          </p:cNvSpPr>
          <p:nvPr/>
        </p:nvSpPr>
        <p:spPr>
          <a:xfrm>
            <a:off x="838200" y="4524375"/>
            <a:ext cx="2571750" cy="51435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500" b="1">
                <a:solidFill>
                  <a:srgbClr val="17365D"/>
                </a:solidFill>
                <a:latin typeface="Bitstream Charter"/>
                <a:ea typeface="Bitstream Charter"/>
                <a:cs typeface="Bitstream Charter"/>
              </a:defRPr>
            </a:pPr>
            <a:r>
              <a:rPr kumimoji="0" sz="1500" b="1" i="0" u="none" strike="noStrike" kern="1200" cap="none" spc="0" normalizeH="0" baseline="0" noProof="0">
                <a:ln>
                  <a:noFill/>
                </a:ln>
                <a:solidFill>
                  <a:srgbClr val="17365D"/>
                </a:solidFill>
                <a:effectLst/>
                <a:uLnTx/>
                <a:uFillTx/>
                <a:latin typeface="Bitstream Charter"/>
                <a:ea typeface="Bitstream Charter"/>
                <a:cs typeface="Bitstream Charter"/>
              </a:rPr>
              <a:t>Standing committees</a:t>
            </a:r>
          </a:p>
        </p:txBody>
      </p:sp>
      <p:sp>
        <p:nvSpPr>
          <p:cNvPr id="27" name="Rectangle 26">
            <a:extLst>
              <a:ext uri="{FF2B5EF4-FFF2-40B4-BE49-F238E27FC236}">
                <a16:creationId xmlns:a16="http://schemas.microsoft.com/office/drawing/2014/main" id="{BF1CE7CC-991F-4A47-A4B0-AC2AE9E90C2B}"/>
              </a:ext>
            </a:extLst>
          </p:cNvPr>
          <p:cNvSpPr>
            <a:spLocks noGrp="1"/>
          </p:cNvSpPr>
          <p:nvPr/>
        </p:nvSpPr>
        <p:spPr>
          <a:xfrm>
            <a:off x="3714750" y="4524375"/>
            <a:ext cx="2476500" cy="51435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5B6573"/>
                </a:solidFill>
                <a:latin typeface="Bitstream Charter"/>
                <a:ea typeface="Bitstream Charter"/>
                <a:cs typeface="Bitstream Charter"/>
              </a:defRPr>
            </a:pPr>
            <a:r>
              <a:rPr kumimoji="0" sz="1350" b="0" i="0" u="none" strike="noStrike" kern="1200" cap="none" spc="0" normalizeH="0" baseline="0" noProof="0">
                <a:ln>
                  <a:noFill/>
                </a:ln>
                <a:solidFill>
                  <a:srgbClr val="5B6573"/>
                </a:solidFill>
                <a:effectLst/>
                <a:uLnTx/>
                <a:uFillTx/>
                <a:latin typeface="Bitstream Charter"/>
                <a:ea typeface="Bitstream Charter"/>
                <a:cs typeface="Bitstream Charter"/>
              </a:rPr>
              <a:t>Faculty advisory agenda</a:t>
            </a:r>
          </a:p>
        </p:txBody>
      </p:sp>
      <p:sp>
        <p:nvSpPr>
          <p:cNvPr id="28" name="Rectangle 27">
            <a:extLst>
              <a:ext uri="{FF2B5EF4-FFF2-40B4-BE49-F238E27FC236}">
                <a16:creationId xmlns:a16="http://schemas.microsoft.com/office/drawing/2014/main" id="{B679EF58-C984-4DC6-93C8-A13155B522E5}"/>
              </a:ext>
            </a:extLst>
          </p:cNvPr>
          <p:cNvSpPr>
            <a:spLocks noGrp="1"/>
          </p:cNvSpPr>
          <p:nvPr/>
        </p:nvSpPr>
        <p:spPr>
          <a:xfrm>
            <a:off x="6572250" y="4524375"/>
            <a:ext cx="3143250" cy="51435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17202A"/>
                </a:solidFill>
                <a:latin typeface="Bitstream Charter"/>
                <a:ea typeface="Bitstream Charter"/>
                <a:cs typeface="Bitstream Charter"/>
              </a:defRPr>
            </a:pPr>
            <a:r>
              <a:rPr kumimoji="0" sz="1350" b="0" i="0" u="none" strike="noStrike" kern="1200" cap="none" spc="0" normalizeH="0" baseline="0" noProof="0">
                <a:ln>
                  <a:noFill/>
                </a:ln>
                <a:solidFill>
                  <a:srgbClr val="17202A"/>
                </a:solidFill>
                <a:effectLst/>
                <a:uLnTx/>
                <a:uFillTx/>
                <a:latin typeface="Bitstream Charter"/>
                <a:ea typeface="Bitstream Charter"/>
                <a:cs typeface="Bitstream Charter"/>
              </a:rPr>
              <a:t>Annual administrative charge</a:t>
            </a:r>
          </a:p>
        </p:txBody>
      </p:sp>
      <p:sp>
        <p:nvSpPr>
          <p:cNvPr id="29" name="Rectangle 28">
            <a:extLst>
              <a:ext uri="{FF2B5EF4-FFF2-40B4-BE49-F238E27FC236}">
                <a16:creationId xmlns:a16="http://schemas.microsoft.com/office/drawing/2014/main" id="{203B5699-8711-4462-AA8B-1009FD58515B}"/>
              </a:ext>
            </a:extLst>
          </p:cNvPr>
          <p:cNvSpPr>
            <a:spLocks noGrp="1"/>
          </p:cNvSpPr>
          <p:nvPr/>
        </p:nvSpPr>
        <p:spPr>
          <a:xfrm>
            <a:off x="10001250" y="4524375"/>
            <a:ext cx="1381125" cy="51435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275" b="1">
                <a:solidFill>
                  <a:srgbClr val="A56A16"/>
                </a:solidFill>
                <a:latin typeface="Bitstream Charter"/>
                <a:ea typeface="Bitstream Charter"/>
                <a:cs typeface="Bitstream Charter"/>
              </a:defRPr>
            </a:pPr>
            <a:r>
              <a:rPr kumimoji="0" sz="1275" b="1" i="0" u="none" strike="noStrike" kern="1200" cap="none" spc="0" normalizeH="0" baseline="0" noProof="0">
                <a:ln>
                  <a:noFill/>
                </a:ln>
                <a:solidFill>
                  <a:srgbClr val="A56A16"/>
                </a:solidFill>
                <a:effectLst/>
                <a:uLnTx/>
                <a:uFillTx/>
                <a:latin typeface="Bitstream Charter"/>
                <a:ea typeface="Bitstream Charter"/>
                <a:cs typeface="Bitstream Charter"/>
              </a:rPr>
              <a:t>Moderate to strong</a:t>
            </a:r>
          </a:p>
        </p:txBody>
      </p:sp>
      <p:sp>
        <p:nvSpPr>
          <p:cNvPr id="32" name="TextBox 31">
            <a:extLst>
              <a:ext uri="{FF2B5EF4-FFF2-40B4-BE49-F238E27FC236}">
                <a16:creationId xmlns:a16="http://schemas.microsoft.com/office/drawing/2014/main" id="{3CABE00B-FD23-8FB5-CBCB-65DE711EB688}"/>
              </a:ext>
            </a:extLst>
          </p:cNvPr>
          <p:cNvSpPr txBox="1"/>
          <p:nvPr/>
        </p:nvSpPr>
        <p:spPr>
          <a:xfrm>
            <a:off x="3043237" y="6406634"/>
            <a:ext cx="60960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a:solidFill>
                  <a:srgbClr val="E6EDF6"/>
                </a:solidFill>
                <a:latin typeface="Bitstream Charter"/>
                <a:ea typeface="Bitstream Charter"/>
                <a:cs typeface="Bitstream Charter"/>
              </a:defRPr>
            </a:pPr>
            <a:r>
              <a:rPr lang="en-US" sz="1800" dirty="0">
                <a:solidFill>
                  <a:srgbClr val="FF0000"/>
                </a:solidFill>
                <a:latin typeface="Bitstream Charter"/>
                <a:ea typeface="Bitstream Charter"/>
                <a:cs typeface="Bitstream Charter"/>
              </a:rPr>
              <a:t>Produced by ChatGPT</a:t>
            </a:r>
            <a:endParaRPr kumimoji="0" lang="en-US" sz="1800" b="0" i="0" u="none" strike="noStrike" kern="1200" cap="none" spc="0" normalizeH="0" baseline="0" noProof="0" dirty="0">
              <a:ln>
                <a:noFill/>
              </a:ln>
              <a:solidFill>
                <a:srgbClr val="FF0000"/>
              </a:solidFill>
              <a:effectLst/>
              <a:uLnTx/>
              <a:uFillTx/>
              <a:latin typeface="Bitstream Charter"/>
              <a:ea typeface="Bitstream Charter"/>
              <a:cs typeface="Bitstream Charter"/>
            </a:endParaRPr>
          </a:p>
        </p:txBody>
      </p:sp>
    </p:spTree>
    <p:extLst>
      <p:ext uri="{BB962C8B-B14F-4D97-AF65-F5344CB8AC3E}">
        <p14:creationId xmlns:p14="http://schemas.microsoft.com/office/powerpoint/2010/main" val="17349280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58DAA54C-2B49-4A2C-A485-29DDA54600DB}"/>
              </a:ext>
            </a:extLst>
          </p:cNvPr>
          <p:cNvSpPr>
            <a:spLocks noGrp="1"/>
          </p:cNvSpPr>
          <p:nvPr/>
        </p:nvSpPr>
        <p:spPr>
          <a:xfrm>
            <a:off x="685800" y="304800"/>
            <a:ext cx="7620000" cy="24765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050" b="1">
                <a:solidFill>
                  <a:srgbClr val="2F5597"/>
                </a:solidFill>
                <a:latin typeface="Bitstream Charter"/>
                <a:ea typeface="Bitstream Charter"/>
                <a:cs typeface="Bitstream Charter"/>
              </a:defRPr>
            </a:pPr>
            <a:r>
              <a:rPr kumimoji="0" sz="1050" b="1" i="0" u="none" strike="noStrike" kern="1200" cap="none" spc="0" normalizeH="0" baseline="0" noProof="0">
                <a:ln>
                  <a:noFill/>
                </a:ln>
                <a:solidFill>
                  <a:srgbClr val="2F5597"/>
                </a:solidFill>
                <a:effectLst/>
                <a:uLnTx/>
                <a:uFillTx/>
                <a:latin typeface="Bitstream Charter"/>
                <a:ea typeface="Bitstream Charter"/>
                <a:cs typeface="Bitstream Charter"/>
              </a:rPr>
              <a:t>MEMBERSHIP CHANGES</a:t>
            </a:r>
          </a:p>
        </p:txBody>
      </p:sp>
      <p:sp>
        <p:nvSpPr>
          <p:cNvPr id="2" name="Rectangle 1">
            <a:extLst>
              <a:ext uri="{FF2B5EF4-FFF2-40B4-BE49-F238E27FC236}">
                <a16:creationId xmlns:a16="http://schemas.microsoft.com/office/drawing/2014/main" id="{0647ECCC-0D6D-42F6-ACFC-B60C6B014412}"/>
              </a:ext>
            </a:extLst>
          </p:cNvPr>
          <p:cNvSpPr>
            <a:spLocks noGrp="1"/>
          </p:cNvSpPr>
          <p:nvPr/>
        </p:nvSpPr>
        <p:spPr>
          <a:xfrm>
            <a:off x="685800" y="590550"/>
            <a:ext cx="10810875" cy="6096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2550" b="1">
                <a:solidFill>
                  <a:srgbClr val="17365D"/>
                </a:solidFill>
                <a:latin typeface="Bitstream Charter"/>
                <a:ea typeface="Bitstream Charter"/>
                <a:cs typeface="Bitstream Charter"/>
              </a:defRPr>
            </a:pPr>
            <a:r>
              <a:rPr kumimoji="0" sz="2550" b="1" i="0" u="none" strike="noStrike" kern="1200" cap="none" spc="0" normalizeH="0" baseline="0" noProof="0">
                <a:ln>
                  <a:noFill/>
                </a:ln>
                <a:solidFill>
                  <a:srgbClr val="17365D"/>
                </a:solidFill>
                <a:effectLst/>
                <a:uLnTx/>
                <a:uFillTx/>
                <a:latin typeface="Bitstream Charter"/>
                <a:ea typeface="Bitstream Charter"/>
                <a:cs typeface="Bitstream Charter"/>
              </a:rPr>
              <a:t>Representation and continuity</a:t>
            </a:r>
          </a:p>
        </p:txBody>
      </p:sp>
      <p:sp>
        <p:nvSpPr>
          <p:cNvPr id="3" name="Rectangle 2">
            <a:extLst>
              <a:ext uri="{FF2B5EF4-FFF2-40B4-BE49-F238E27FC236}">
                <a16:creationId xmlns:a16="http://schemas.microsoft.com/office/drawing/2014/main" id="{2C1F8F5D-7352-4435-A37F-950A2CB2DED2}"/>
              </a:ext>
            </a:extLst>
          </p:cNvPr>
          <p:cNvSpPr>
            <a:spLocks noGrp="1"/>
          </p:cNvSpPr>
          <p:nvPr/>
        </p:nvSpPr>
        <p:spPr>
          <a:xfrm>
            <a:off x="685800" y="1219200"/>
            <a:ext cx="10810875" cy="19050"/>
          </a:xfrm>
          <a:prstGeom prst="rect">
            <a:avLst/>
          </a:prstGeom>
          <a:solidFill>
            <a:srgbClr val="D7DEE8"/>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cs typeface="Calibri"/>
            </a:endParaRPr>
          </a:p>
        </p:txBody>
      </p:sp>
      <p:sp>
        <p:nvSpPr>
          <p:cNvPr id="4" name="Rectangle 3">
            <a:extLst>
              <a:ext uri="{FF2B5EF4-FFF2-40B4-BE49-F238E27FC236}">
                <a16:creationId xmlns:a16="http://schemas.microsoft.com/office/drawing/2014/main" id="{A15ADDD7-01B1-4041-8E0C-85641F9F5F75}"/>
              </a:ext>
            </a:extLst>
          </p:cNvPr>
          <p:cNvSpPr>
            <a:spLocks noGrp="1"/>
          </p:cNvSpPr>
          <p:nvPr/>
        </p:nvSpPr>
        <p:spPr>
          <a:xfrm>
            <a:off x="685800" y="6496050"/>
            <a:ext cx="4286250" cy="1905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825" b="0">
                <a:solidFill>
                  <a:srgbClr val="5B6573"/>
                </a:solidFill>
                <a:latin typeface="Bitstream Charter"/>
                <a:ea typeface="Bitstream Charter"/>
                <a:cs typeface="Bitstream Charter"/>
              </a:defRPr>
            </a:pPr>
            <a:r>
              <a:rPr kumimoji="0" sz="825" b="0" i="0" u="none" strike="noStrike" kern="1200" cap="none" spc="0" normalizeH="0" baseline="0" noProof="0">
                <a:ln>
                  <a:noFill/>
                </a:ln>
                <a:solidFill>
                  <a:srgbClr val="5B6573"/>
                </a:solidFill>
                <a:effectLst/>
                <a:uLnTx/>
                <a:uFillTx/>
                <a:latin typeface="Bitstream Charter"/>
                <a:ea typeface="Bitstream Charter"/>
                <a:cs typeface="Bitstream Charter"/>
              </a:rPr>
              <a:t>Faculty Council Bylaws Comparison</a:t>
            </a:r>
          </a:p>
        </p:txBody>
      </p:sp>
      <p:sp>
        <p:nvSpPr>
          <p:cNvPr id="5" name="Rectangle 4">
            <a:extLst>
              <a:ext uri="{FF2B5EF4-FFF2-40B4-BE49-F238E27FC236}">
                <a16:creationId xmlns:a16="http://schemas.microsoft.com/office/drawing/2014/main" id="{76E2C777-BBA3-4FB0-AC6D-2210D30F0899}"/>
              </a:ext>
            </a:extLst>
          </p:cNvPr>
          <p:cNvSpPr>
            <a:spLocks noGrp="1"/>
          </p:cNvSpPr>
          <p:nvPr/>
        </p:nvSpPr>
        <p:spPr>
          <a:xfrm>
            <a:off x="11049000" y="6496050"/>
            <a:ext cx="438150" cy="1905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825" b="0">
                <a:solidFill>
                  <a:srgbClr val="5B6573"/>
                </a:solidFill>
                <a:latin typeface="Bitstream Charter"/>
                <a:ea typeface="Bitstream Charter"/>
                <a:cs typeface="Bitstream Charter"/>
              </a:defRPr>
            </a:pPr>
            <a:r>
              <a:rPr kumimoji="0" sz="825" b="0" i="0" u="none" strike="noStrike" kern="1200" cap="none" spc="0" normalizeH="0" baseline="0" noProof="0">
                <a:ln>
                  <a:noFill/>
                </a:ln>
                <a:solidFill>
                  <a:srgbClr val="5B6573"/>
                </a:solidFill>
                <a:effectLst/>
                <a:uLnTx/>
                <a:uFillTx/>
                <a:latin typeface="Bitstream Charter"/>
                <a:ea typeface="Bitstream Charter"/>
                <a:cs typeface="Bitstream Charter"/>
              </a:rPr>
              <a:t>4</a:t>
            </a:r>
          </a:p>
        </p:txBody>
      </p:sp>
      <p:sp>
        <p:nvSpPr>
          <p:cNvPr id="6" name="Rectangle 5">
            <a:extLst>
              <a:ext uri="{FF2B5EF4-FFF2-40B4-BE49-F238E27FC236}">
                <a16:creationId xmlns:a16="http://schemas.microsoft.com/office/drawing/2014/main" id="{807CAA1F-11AB-496A-9F88-7D26E6789756}"/>
              </a:ext>
            </a:extLst>
          </p:cNvPr>
          <p:cNvSpPr>
            <a:spLocks noGrp="1"/>
          </p:cNvSpPr>
          <p:nvPr/>
        </p:nvSpPr>
        <p:spPr>
          <a:xfrm>
            <a:off x="742950" y="1524000"/>
            <a:ext cx="10706100" cy="1066800"/>
          </a:xfrm>
          <a:prstGeom prst="rect">
            <a:avLst/>
          </a:prstGeom>
          <a:solidFill>
            <a:srgbClr val="E8EEF6"/>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cs typeface="Calibri"/>
            </a:endParaRPr>
          </a:p>
        </p:txBody>
      </p:sp>
      <p:sp>
        <p:nvSpPr>
          <p:cNvPr id="7" name="Rectangle 6">
            <a:extLst>
              <a:ext uri="{FF2B5EF4-FFF2-40B4-BE49-F238E27FC236}">
                <a16:creationId xmlns:a16="http://schemas.microsoft.com/office/drawing/2014/main" id="{8E02AB73-4F4E-432C-BE22-283C72BDB5BC}"/>
              </a:ext>
            </a:extLst>
          </p:cNvPr>
          <p:cNvSpPr>
            <a:spLocks noGrp="1"/>
          </p:cNvSpPr>
          <p:nvPr/>
        </p:nvSpPr>
        <p:spPr>
          <a:xfrm>
            <a:off x="1000125" y="1695450"/>
            <a:ext cx="2381250" cy="2286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975" b="1">
                <a:solidFill>
                  <a:srgbClr val="2F5597"/>
                </a:solidFill>
                <a:latin typeface="Bitstream Charter"/>
                <a:ea typeface="Bitstream Charter"/>
                <a:cs typeface="Bitstream Charter"/>
              </a:defRPr>
            </a:pPr>
            <a:r>
              <a:rPr kumimoji="0" sz="975" b="1" i="0" u="none" strike="noStrike" kern="1200" cap="none" spc="0" normalizeH="0" baseline="0" noProof="0">
                <a:ln>
                  <a:noFill/>
                </a:ln>
                <a:solidFill>
                  <a:srgbClr val="2F5597"/>
                </a:solidFill>
                <a:effectLst/>
                <a:uLnTx/>
                <a:uFillTx/>
                <a:latin typeface="Bitstream Charter"/>
                <a:ea typeface="Bitstream Charter"/>
                <a:cs typeface="Bitstream Charter"/>
              </a:rPr>
              <a:t>ELECTED COUNCILORS</a:t>
            </a:r>
          </a:p>
        </p:txBody>
      </p:sp>
      <p:sp>
        <p:nvSpPr>
          <p:cNvPr id="8" name="Rectangle 7">
            <a:extLst>
              <a:ext uri="{FF2B5EF4-FFF2-40B4-BE49-F238E27FC236}">
                <a16:creationId xmlns:a16="http://schemas.microsoft.com/office/drawing/2014/main" id="{4AFBAB70-01FB-46E5-8B85-BBA6B552C028}"/>
              </a:ext>
            </a:extLst>
          </p:cNvPr>
          <p:cNvSpPr>
            <a:spLocks noGrp="1"/>
          </p:cNvSpPr>
          <p:nvPr/>
        </p:nvSpPr>
        <p:spPr>
          <a:xfrm>
            <a:off x="1000125" y="1981200"/>
            <a:ext cx="2381250" cy="40005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2400" b="1">
                <a:solidFill>
                  <a:srgbClr val="17365D"/>
                </a:solidFill>
                <a:latin typeface="Bitstream Charter"/>
                <a:ea typeface="Bitstream Charter"/>
                <a:cs typeface="Bitstream Charter"/>
              </a:defRPr>
            </a:pPr>
            <a:r>
              <a:rPr kumimoji="0" sz="2400" b="1" i="0" u="none" strike="noStrike" kern="1200" cap="none" spc="0" normalizeH="0" baseline="0" noProof="0">
                <a:ln>
                  <a:noFill/>
                </a:ln>
                <a:solidFill>
                  <a:srgbClr val="17365D"/>
                </a:solidFill>
                <a:effectLst/>
                <a:uLnTx/>
                <a:uFillTx/>
                <a:latin typeface="Bitstream Charter"/>
                <a:ea typeface="Bitstream Charter"/>
                <a:cs typeface="Bitstream Charter"/>
              </a:rPr>
              <a:t>2 years</a:t>
            </a:r>
          </a:p>
        </p:txBody>
      </p:sp>
      <p:sp>
        <p:nvSpPr>
          <p:cNvPr id="9" name="Rectangle 8">
            <a:extLst>
              <a:ext uri="{FF2B5EF4-FFF2-40B4-BE49-F238E27FC236}">
                <a16:creationId xmlns:a16="http://schemas.microsoft.com/office/drawing/2014/main" id="{E5849D7D-A7FA-4621-8CE6-630762112F3B}"/>
              </a:ext>
            </a:extLst>
          </p:cNvPr>
          <p:cNvSpPr>
            <a:spLocks noGrp="1"/>
          </p:cNvSpPr>
          <p:nvPr/>
        </p:nvSpPr>
        <p:spPr>
          <a:xfrm>
            <a:off x="3333750" y="1866900"/>
            <a:ext cx="2857500" cy="4953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425" b="0">
                <a:solidFill>
                  <a:srgbClr val="17202A"/>
                </a:solidFill>
                <a:latin typeface="Bitstream Charter"/>
                <a:ea typeface="Bitstream Charter"/>
                <a:cs typeface="Bitstream Charter"/>
              </a:defRPr>
            </a:pPr>
            <a:r>
              <a:rPr kumimoji="0" sz="1425" b="0" i="0" u="none" strike="noStrike" kern="1200" cap="none" spc="0" normalizeH="0" baseline="0" noProof="0">
                <a:ln>
                  <a:noFill/>
                </a:ln>
                <a:solidFill>
                  <a:srgbClr val="17202A"/>
                </a:solidFill>
                <a:effectLst/>
                <a:uLnTx/>
                <a:uFillTx/>
                <a:latin typeface="Bitstream Charter"/>
                <a:ea typeface="Bitstream Charter"/>
                <a:cs typeface="Bitstream Charter"/>
              </a:rPr>
              <a:t>No consecutive elected terms</a:t>
            </a:r>
          </a:p>
        </p:txBody>
      </p:sp>
      <p:sp>
        <p:nvSpPr>
          <p:cNvPr id="10" name="Rectangle 9">
            <a:extLst>
              <a:ext uri="{FF2B5EF4-FFF2-40B4-BE49-F238E27FC236}">
                <a16:creationId xmlns:a16="http://schemas.microsoft.com/office/drawing/2014/main" id="{FE9BA518-3211-4C01-A330-A0A86671C8E8}"/>
              </a:ext>
            </a:extLst>
          </p:cNvPr>
          <p:cNvSpPr>
            <a:spLocks noGrp="1"/>
          </p:cNvSpPr>
          <p:nvPr/>
        </p:nvSpPr>
        <p:spPr>
          <a:xfrm>
            <a:off x="6343650" y="1714500"/>
            <a:ext cx="19050" cy="685800"/>
          </a:xfrm>
          <a:prstGeom prst="rect">
            <a:avLst/>
          </a:prstGeom>
          <a:solidFill>
            <a:srgbClr val="D7DEE8"/>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cs typeface="Calibri"/>
            </a:endParaRPr>
          </a:p>
        </p:txBody>
      </p:sp>
      <p:sp>
        <p:nvSpPr>
          <p:cNvPr id="11" name="Rectangle 10">
            <a:extLst>
              <a:ext uri="{FF2B5EF4-FFF2-40B4-BE49-F238E27FC236}">
                <a16:creationId xmlns:a16="http://schemas.microsoft.com/office/drawing/2014/main" id="{4DA884E2-4CDA-49D2-AC07-F1F42D8405F8}"/>
              </a:ext>
            </a:extLst>
          </p:cNvPr>
          <p:cNvSpPr>
            <a:spLocks noGrp="1"/>
          </p:cNvSpPr>
          <p:nvPr/>
        </p:nvSpPr>
        <p:spPr>
          <a:xfrm>
            <a:off x="6667500" y="1695450"/>
            <a:ext cx="2571750" cy="2286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975" b="1">
                <a:solidFill>
                  <a:srgbClr val="2F5597"/>
                </a:solidFill>
                <a:latin typeface="Bitstream Charter"/>
                <a:ea typeface="Bitstream Charter"/>
                <a:cs typeface="Bitstream Charter"/>
              </a:defRPr>
            </a:pPr>
            <a:r>
              <a:rPr kumimoji="0" sz="975" b="1" i="0" u="none" strike="noStrike" kern="1200" cap="none" spc="0" normalizeH="0" baseline="0" noProof="0">
                <a:ln>
                  <a:noFill/>
                </a:ln>
                <a:solidFill>
                  <a:srgbClr val="2F5597"/>
                </a:solidFill>
                <a:effectLst/>
                <a:uLnTx/>
                <a:uFillTx/>
                <a:latin typeface="Bitstream Charter"/>
                <a:ea typeface="Bitstream Charter"/>
                <a:cs typeface="Bitstream Charter"/>
              </a:rPr>
              <a:t>APPOINTED COUNCILORS</a:t>
            </a:r>
          </a:p>
        </p:txBody>
      </p:sp>
      <p:sp>
        <p:nvSpPr>
          <p:cNvPr id="12" name="Rectangle 11">
            <a:extLst>
              <a:ext uri="{FF2B5EF4-FFF2-40B4-BE49-F238E27FC236}">
                <a16:creationId xmlns:a16="http://schemas.microsoft.com/office/drawing/2014/main" id="{EABAB7A2-A67A-40C7-9085-6835D723F13A}"/>
              </a:ext>
            </a:extLst>
          </p:cNvPr>
          <p:cNvSpPr>
            <a:spLocks noGrp="1"/>
          </p:cNvSpPr>
          <p:nvPr/>
        </p:nvSpPr>
        <p:spPr>
          <a:xfrm>
            <a:off x="6667500" y="1981200"/>
            <a:ext cx="2571750" cy="40005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2400" b="1">
                <a:solidFill>
                  <a:srgbClr val="17365D"/>
                </a:solidFill>
                <a:latin typeface="Bitstream Charter"/>
                <a:ea typeface="Bitstream Charter"/>
                <a:cs typeface="Bitstream Charter"/>
              </a:defRPr>
            </a:pPr>
            <a:r>
              <a:rPr kumimoji="0" sz="2400" b="1" i="0" u="none" strike="noStrike" kern="1200" cap="none" spc="0" normalizeH="0" baseline="0" noProof="0">
                <a:ln>
                  <a:noFill/>
                </a:ln>
                <a:solidFill>
                  <a:srgbClr val="17365D"/>
                </a:solidFill>
                <a:effectLst/>
                <a:uLnTx/>
                <a:uFillTx/>
                <a:latin typeface="Bitstream Charter"/>
                <a:ea typeface="Bitstream Charter"/>
                <a:cs typeface="Bitstream Charter"/>
              </a:rPr>
              <a:t>Up to 6 years</a:t>
            </a:r>
          </a:p>
        </p:txBody>
      </p:sp>
      <p:sp>
        <p:nvSpPr>
          <p:cNvPr id="13" name="Rectangle 12">
            <a:extLst>
              <a:ext uri="{FF2B5EF4-FFF2-40B4-BE49-F238E27FC236}">
                <a16:creationId xmlns:a16="http://schemas.microsoft.com/office/drawing/2014/main" id="{087D0C7B-9902-4D12-968F-85CD6B25B39B}"/>
              </a:ext>
            </a:extLst>
          </p:cNvPr>
          <p:cNvSpPr>
            <a:spLocks noGrp="1"/>
          </p:cNvSpPr>
          <p:nvPr/>
        </p:nvSpPr>
        <p:spPr>
          <a:xfrm>
            <a:off x="9096375" y="1866900"/>
            <a:ext cx="2095500" cy="4953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17202A"/>
                </a:solidFill>
                <a:latin typeface="Bitstream Charter"/>
                <a:ea typeface="Bitstream Charter"/>
                <a:cs typeface="Bitstream Charter"/>
              </a:defRPr>
            </a:pPr>
            <a:r>
              <a:rPr kumimoji="0" sz="1350" b="0" i="0" u="none" strike="noStrike" kern="1200" cap="none" spc="0" normalizeH="0" baseline="0" noProof="0">
                <a:ln>
                  <a:noFill/>
                </a:ln>
                <a:solidFill>
                  <a:srgbClr val="17202A"/>
                </a:solidFill>
                <a:effectLst/>
                <a:uLnTx/>
                <a:uFillTx/>
                <a:latin typeface="Bitstream Charter"/>
                <a:ea typeface="Bitstream Charter"/>
                <a:cs typeface="Bitstream Charter"/>
              </a:rPr>
              <a:t>One-year terms with reappointment</a:t>
            </a:r>
          </a:p>
        </p:txBody>
      </p:sp>
      <p:sp>
        <p:nvSpPr>
          <p:cNvPr id="14" name="Rectangle 13">
            <a:extLst>
              <a:ext uri="{FF2B5EF4-FFF2-40B4-BE49-F238E27FC236}">
                <a16:creationId xmlns:a16="http://schemas.microsoft.com/office/drawing/2014/main" id="{D1257DC6-6E7E-4217-9CB3-9912764DFF7B}"/>
              </a:ext>
            </a:extLst>
          </p:cNvPr>
          <p:cNvSpPr>
            <a:spLocks noGrp="1"/>
          </p:cNvSpPr>
          <p:nvPr/>
        </p:nvSpPr>
        <p:spPr>
          <a:xfrm>
            <a:off x="857250" y="3000375"/>
            <a:ext cx="10477500" cy="4191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2025" b="1">
                <a:solidFill>
                  <a:srgbClr val="9C2F35"/>
                </a:solidFill>
                <a:latin typeface="Bitstream Charter"/>
                <a:ea typeface="Bitstream Charter"/>
                <a:cs typeface="Bitstream Charter"/>
              </a:defRPr>
            </a:pPr>
            <a:r>
              <a:rPr kumimoji="0" sz="2025" b="1" i="0" u="none" strike="noStrike" kern="1200" cap="none" spc="0" normalizeH="0" baseline="0" noProof="0">
                <a:ln>
                  <a:noFill/>
                </a:ln>
                <a:solidFill>
                  <a:srgbClr val="9C2F35"/>
                </a:solidFill>
                <a:effectLst/>
                <a:uLnTx/>
                <a:uFillTx/>
                <a:latin typeface="Bitstream Charter"/>
                <a:ea typeface="Bitstream Charter"/>
                <a:cs typeface="Bitstream Charter"/>
              </a:rPr>
              <a:t>Formal equality does not guarantee equal practical influence</a:t>
            </a:r>
          </a:p>
        </p:txBody>
      </p:sp>
      <p:sp>
        <p:nvSpPr>
          <p:cNvPr id="15" name="Rectangle 14">
            <a:extLst>
              <a:ext uri="{FF2B5EF4-FFF2-40B4-BE49-F238E27FC236}">
                <a16:creationId xmlns:a16="http://schemas.microsoft.com/office/drawing/2014/main" id="{3D07EB77-D77A-49BA-A162-B56395ACE8A9}"/>
              </a:ext>
            </a:extLst>
          </p:cNvPr>
          <p:cNvSpPr>
            <a:spLocks noGrp="1"/>
          </p:cNvSpPr>
          <p:nvPr/>
        </p:nvSpPr>
        <p:spPr>
          <a:xfrm>
            <a:off x="952500" y="3790950"/>
            <a:ext cx="2190750" cy="2286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975" b="1">
                <a:solidFill>
                  <a:srgbClr val="2F5597"/>
                </a:solidFill>
                <a:latin typeface="Bitstream Charter"/>
                <a:ea typeface="Bitstream Charter"/>
                <a:cs typeface="Bitstream Charter"/>
              </a:defRPr>
            </a:pPr>
            <a:r>
              <a:rPr kumimoji="0" sz="975" b="1" i="0" u="none" strike="noStrike" kern="1200" cap="none" spc="0" normalizeH="0" baseline="0" noProof="0">
                <a:ln>
                  <a:noFill/>
                </a:ln>
                <a:solidFill>
                  <a:srgbClr val="2F5597"/>
                </a:solidFill>
                <a:effectLst/>
                <a:uLnTx/>
                <a:uFillTx/>
                <a:latin typeface="Bitstream Charter"/>
                <a:ea typeface="Bitstream Charter"/>
                <a:cs typeface="Bitstream Charter"/>
              </a:rPr>
              <a:t>CONTINUITY</a:t>
            </a:r>
          </a:p>
        </p:txBody>
      </p:sp>
      <p:sp>
        <p:nvSpPr>
          <p:cNvPr id="16" name="Rectangle 15">
            <a:extLst>
              <a:ext uri="{FF2B5EF4-FFF2-40B4-BE49-F238E27FC236}">
                <a16:creationId xmlns:a16="http://schemas.microsoft.com/office/drawing/2014/main" id="{17BE43EE-647E-4075-83B6-1471C1DFBA27}"/>
              </a:ext>
            </a:extLst>
          </p:cNvPr>
          <p:cNvSpPr>
            <a:spLocks noGrp="1"/>
          </p:cNvSpPr>
          <p:nvPr/>
        </p:nvSpPr>
        <p:spPr>
          <a:xfrm>
            <a:off x="3143250" y="3695700"/>
            <a:ext cx="7810500" cy="4953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500" b="0">
                <a:solidFill>
                  <a:srgbClr val="17202A"/>
                </a:solidFill>
                <a:latin typeface="Bitstream Charter"/>
                <a:ea typeface="Bitstream Charter"/>
                <a:cs typeface="Bitstream Charter"/>
              </a:defRPr>
            </a:pPr>
            <a:r>
              <a:rPr kumimoji="0" sz="1500" b="0" i="0" u="none" strike="noStrike" kern="1200" cap="none" spc="0" normalizeH="0" baseline="0" noProof="0">
                <a:ln>
                  <a:noFill/>
                </a:ln>
                <a:solidFill>
                  <a:srgbClr val="17202A"/>
                </a:solidFill>
                <a:effectLst/>
                <a:uLnTx/>
                <a:uFillTx/>
                <a:latin typeface="Bitstream Charter"/>
                <a:ea typeface="Bitstream Charter"/>
                <a:cs typeface="Bitstream Charter"/>
              </a:rPr>
              <a:t>Appointed members can build longer institutional memory and stronger relationships.</a:t>
            </a:r>
          </a:p>
        </p:txBody>
      </p:sp>
      <p:sp>
        <p:nvSpPr>
          <p:cNvPr id="17" name="Rectangle 16">
            <a:extLst>
              <a:ext uri="{FF2B5EF4-FFF2-40B4-BE49-F238E27FC236}">
                <a16:creationId xmlns:a16="http://schemas.microsoft.com/office/drawing/2014/main" id="{F49CE882-CB53-476D-8890-43C99FF7A276}"/>
              </a:ext>
            </a:extLst>
          </p:cNvPr>
          <p:cNvSpPr>
            <a:spLocks noGrp="1"/>
          </p:cNvSpPr>
          <p:nvPr/>
        </p:nvSpPr>
        <p:spPr>
          <a:xfrm>
            <a:off x="952500" y="4476750"/>
            <a:ext cx="2190750" cy="2286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975" b="1">
                <a:solidFill>
                  <a:srgbClr val="2F5597"/>
                </a:solidFill>
                <a:latin typeface="Bitstream Charter"/>
                <a:ea typeface="Bitstream Charter"/>
                <a:cs typeface="Bitstream Charter"/>
              </a:defRPr>
            </a:pPr>
            <a:r>
              <a:rPr kumimoji="0" sz="975" b="1" i="0" u="none" strike="noStrike" kern="1200" cap="none" spc="0" normalizeH="0" baseline="0" noProof="0">
                <a:ln>
                  <a:noFill/>
                </a:ln>
                <a:solidFill>
                  <a:srgbClr val="2F5597"/>
                </a:solidFill>
                <a:effectLst/>
                <a:uLnTx/>
                <a:uFillTx/>
                <a:latin typeface="Bitstream Charter"/>
                <a:ea typeface="Bitstream Charter"/>
                <a:cs typeface="Bitstream Charter"/>
              </a:rPr>
              <a:t>TURNOVER</a:t>
            </a:r>
          </a:p>
        </p:txBody>
      </p:sp>
      <p:sp>
        <p:nvSpPr>
          <p:cNvPr id="18" name="Rectangle 17">
            <a:extLst>
              <a:ext uri="{FF2B5EF4-FFF2-40B4-BE49-F238E27FC236}">
                <a16:creationId xmlns:a16="http://schemas.microsoft.com/office/drawing/2014/main" id="{9BB397B2-7BAE-4B00-A500-C7AB184DCD6E}"/>
              </a:ext>
            </a:extLst>
          </p:cNvPr>
          <p:cNvSpPr>
            <a:spLocks noGrp="1"/>
          </p:cNvSpPr>
          <p:nvPr/>
        </p:nvSpPr>
        <p:spPr>
          <a:xfrm>
            <a:off x="3143250" y="4381500"/>
            <a:ext cx="7810500" cy="4953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500" b="0">
                <a:solidFill>
                  <a:srgbClr val="17202A"/>
                </a:solidFill>
                <a:latin typeface="Bitstream Charter"/>
                <a:ea typeface="Bitstream Charter"/>
                <a:cs typeface="Bitstream Charter"/>
              </a:defRPr>
            </a:pPr>
            <a:r>
              <a:rPr kumimoji="0" sz="1500" b="0" i="0" u="none" strike="noStrike" kern="1200" cap="none" spc="0" normalizeH="0" baseline="0" noProof="0">
                <a:ln>
                  <a:noFill/>
                </a:ln>
                <a:solidFill>
                  <a:srgbClr val="17202A"/>
                </a:solidFill>
                <a:effectLst/>
                <a:uLnTx/>
                <a:uFillTx/>
                <a:latin typeface="Bitstream Charter"/>
                <a:ea typeface="Bitstream Charter"/>
                <a:cs typeface="Bitstream Charter"/>
              </a:rPr>
              <a:t>Elected representatives must rotate off after one term.</a:t>
            </a:r>
          </a:p>
        </p:txBody>
      </p:sp>
      <p:sp>
        <p:nvSpPr>
          <p:cNvPr id="19" name="Rectangle 18">
            <a:extLst>
              <a:ext uri="{FF2B5EF4-FFF2-40B4-BE49-F238E27FC236}">
                <a16:creationId xmlns:a16="http://schemas.microsoft.com/office/drawing/2014/main" id="{A209CA27-6126-4FEE-9049-294E3CAE3A89}"/>
              </a:ext>
            </a:extLst>
          </p:cNvPr>
          <p:cNvSpPr>
            <a:spLocks noGrp="1"/>
          </p:cNvSpPr>
          <p:nvPr/>
        </p:nvSpPr>
        <p:spPr>
          <a:xfrm>
            <a:off x="952500" y="5162550"/>
            <a:ext cx="2190750" cy="2286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975" b="1">
                <a:solidFill>
                  <a:srgbClr val="2F5597"/>
                </a:solidFill>
                <a:latin typeface="Bitstream Charter"/>
                <a:ea typeface="Bitstream Charter"/>
                <a:cs typeface="Bitstream Charter"/>
              </a:defRPr>
            </a:pPr>
            <a:r>
              <a:rPr kumimoji="0" sz="975" b="1" i="0" u="none" strike="noStrike" kern="1200" cap="none" spc="0" normalizeH="0" baseline="0" noProof="0">
                <a:ln>
                  <a:noFill/>
                </a:ln>
                <a:solidFill>
                  <a:srgbClr val="2F5597"/>
                </a:solidFill>
                <a:effectLst/>
                <a:uLnTx/>
                <a:uFillTx/>
                <a:latin typeface="Bitstream Charter"/>
                <a:ea typeface="Bitstream Charter"/>
                <a:cs typeface="Bitstream Charter"/>
              </a:rPr>
              <a:t>ADMINISTRATIVE PRESENCE</a:t>
            </a:r>
          </a:p>
        </p:txBody>
      </p:sp>
      <p:sp>
        <p:nvSpPr>
          <p:cNvPr id="20" name="Rectangle 19">
            <a:extLst>
              <a:ext uri="{FF2B5EF4-FFF2-40B4-BE49-F238E27FC236}">
                <a16:creationId xmlns:a16="http://schemas.microsoft.com/office/drawing/2014/main" id="{8A03A1C3-6983-476C-8CE7-014E23404B4B}"/>
              </a:ext>
            </a:extLst>
          </p:cNvPr>
          <p:cNvSpPr>
            <a:spLocks noGrp="1"/>
          </p:cNvSpPr>
          <p:nvPr/>
        </p:nvSpPr>
        <p:spPr>
          <a:xfrm>
            <a:off x="3143250" y="5067300"/>
            <a:ext cx="7810500" cy="4953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500" b="0">
                <a:solidFill>
                  <a:srgbClr val="17202A"/>
                </a:solidFill>
                <a:latin typeface="Bitstream Charter"/>
                <a:ea typeface="Bitstream Charter"/>
                <a:cs typeface="Bitstream Charter"/>
              </a:defRPr>
            </a:pPr>
            <a:r>
              <a:rPr kumimoji="0" sz="1500" b="0" i="0" u="none" strike="noStrike" kern="1200" cap="none" spc="0" normalizeH="0" baseline="0" noProof="0">
                <a:ln>
                  <a:noFill/>
                </a:ln>
                <a:solidFill>
                  <a:srgbClr val="17202A"/>
                </a:solidFill>
                <a:effectLst/>
                <a:uLnTx/>
                <a:uFillTx/>
                <a:latin typeface="Bitstream Charter"/>
                <a:ea typeface="Bitstream Charter"/>
                <a:cs typeface="Bitstream Charter"/>
              </a:rPr>
              <a:t>Four senior administrators receive continuing, defined Council roles.</a:t>
            </a:r>
          </a:p>
        </p:txBody>
      </p:sp>
      <p:sp>
        <p:nvSpPr>
          <p:cNvPr id="23" name="TextBox 22">
            <a:extLst>
              <a:ext uri="{FF2B5EF4-FFF2-40B4-BE49-F238E27FC236}">
                <a16:creationId xmlns:a16="http://schemas.microsoft.com/office/drawing/2014/main" id="{4831FF32-E12C-6144-0C6A-50D10A5AA366}"/>
              </a:ext>
            </a:extLst>
          </p:cNvPr>
          <p:cNvSpPr txBox="1"/>
          <p:nvPr/>
        </p:nvSpPr>
        <p:spPr>
          <a:xfrm>
            <a:off x="2993806" y="6406634"/>
            <a:ext cx="60960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a:solidFill>
                  <a:srgbClr val="E6EDF6"/>
                </a:solidFill>
                <a:latin typeface="Bitstream Charter"/>
                <a:ea typeface="Bitstream Charter"/>
                <a:cs typeface="Bitstream Charter"/>
              </a:defRPr>
            </a:pPr>
            <a:r>
              <a:rPr lang="en-US" sz="1800" dirty="0">
                <a:solidFill>
                  <a:srgbClr val="FF0000"/>
                </a:solidFill>
                <a:latin typeface="Bitstream Charter"/>
                <a:ea typeface="Bitstream Charter"/>
                <a:cs typeface="Bitstream Charter"/>
              </a:rPr>
              <a:t>Produced by ChatGPT</a:t>
            </a:r>
            <a:endParaRPr kumimoji="0" lang="en-US" sz="1800" b="0" i="0" u="none" strike="noStrike" kern="1200" cap="none" spc="0" normalizeH="0" baseline="0" noProof="0" dirty="0">
              <a:ln>
                <a:noFill/>
              </a:ln>
              <a:solidFill>
                <a:srgbClr val="FF0000"/>
              </a:solidFill>
              <a:effectLst/>
              <a:uLnTx/>
              <a:uFillTx/>
              <a:latin typeface="Bitstream Charter"/>
              <a:ea typeface="Bitstream Charter"/>
              <a:cs typeface="Bitstream Charter"/>
            </a:endParaRPr>
          </a:p>
        </p:txBody>
      </p:sp>
    </p:spTree>
    <p:extLst>
      <p:ext uri="{BB962C8B-B14F-4D97-AF65-F5344CB8AC3E}">
        <p14:creationId xmlns:p14="http://schemas.microsoft.com/office/powerpoint/2010/main" val="2112898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AF34BF51-9602-48C6-90AA-2656ED01B053}"/>
              </a:ext>
            </a:extLst>
          </p:cNvPr>
          <p:cNvSpPr>
            <a:spLocks noGrp="1"/>
          </p:cNvSpPr>
          <p:nvPr/>
        </p:nvSpPr>
        <p:spPr>
          <a:xfrm>
            <a:off x="685800" y="304800"/>
            <a:ext cx="7620000" cy="24765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050" b="1">
                <a:solidFill>
                  <a:srgbClr val="2F5597"/>
                </a:solidFill>
                <a:latin typeface="Bitstream Charter"/>
                <a:ea typeface="Bitstream Charter"/>
                <a:cs typeface="Bitstream Charter"/>
              </a:defRPr>
            </a:pPr>
            <a:r>
              <a:rPr kumimoji="0" sz="1050" b="1" i="0" u="none" strike="noStrike" kern="1200" cap="none" spc="0" normalizeH="0" baseline="0" noProof="0">
                <a:ln>
                  <a:noFill/>
                </a:ln>
                <a:solidFill>
                  <a:srgbClr val="2F5597"/>
                </a:solidFill>
                <a:effectLst/>
                <a:uLnTx/>
                <a:uFillTx/>
                <a:latin typeface="Bitstream Charter"/>
                <a:ea typeface="Bitstream Charter"/>
                <a:cs typeface="Bitstream Charter"/>
              </a:rPr>
              <a:t>EXECUTIVE COMMITTEE AND COMMITTEE CHAIRS</a:t>
            </a:r>
          </a:p>
        </p:txBody>
      </p:sp>
      <p:sp>
        <p:nvSpPr>
          <p:cNvPr id="2" name="Rectangle 1">
            <a:extLst>
              <a:ext uri="{FF2B5EF4-FFF2-40B4-BE49-F238E27FC236}">
                <a16:creationId xmlns:a16="http://schemas.microsoft.com/office/drawing/2014/main" id="{B711F7BA-55F8-43CF-9911-896ABB5584F4}"/>
              </a:ext>
            </a:extLst>
          </p:cNvPr>
          <p:cNvSpPr>
            <a:spLocks noGrp="1"/>
          </p:cNvSpPr>
          <p:nvPr/>
        </p:nvSpPr>
        <p:spPr>
          <a:xfrm>
            <a:off x="685800" y="590550"/>
            <a:ext cx="10810875" cy="6096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2550" b="1">
                <a:solidFill>
                  <a:srgbClr val="17365D"/>
                </a:solidFill>
                <a:latin typeface="Bitstream Charter"/>
                <a:ea typeface="Bitstream Charter"/>
                <a:cs typeface="Bitstream Charter"/>
              </a:defRPr>
            </a:pPr>
            <a:r>
              <a:rPr kumimoji="0" sz="2550" b="1" i="0" u="none" strike="noStrike" kern="1200" cap="none" spc="0" normalizeH="0" baseline="0" noProof="0">
                <a:ln>
                  <a:noFill/>
                </a:ln>
                <a:solidFill>
                  <a:srgbClr val="17365D"/>
                </a:solidFill>
                <a:effectLst/>
                <a:uLnTx/>
                <a:uFillTx/>
                <a:latin typeface="Bitstream Charter"/>
                <a:ea typeface="Bitstream Charter"/>
                <a:cs typeface="Bitstream Charter"/>
              </a:rPr>
              <a:t>Leadership becomes jointly managed</a:t>
            </a:r>
          </a:p>
        </p:txBody>
      </p:sp>
      <p:sp>
        <p:nvSpPr>
          <p:cNvPr id="3" name="Rectangle 2">
            <a:extLst>
              <a:ext uri="{FF2B5EF4-FFF2-40B4-BE49-F238E27FC236}">
                <a16:creationId xmlns:a16="http://schemas.microsoft.com/office/drawing/2014/main" id="{791D6242-41B1-4B4C-B586-23D96013B4D2}"/>
              </a:ext>
            </a:extLst>
          </p:cNvPr>
          <p:cNvSpPr>
            <a:spLocks noGrp="1"/>
          </p:cNvSpPr>
          <p:nvPr/>
        </p:nvSpPr>
        <p:spPr>
          <a:xfrm>
            <a:off x="685800" y="1219200"/>
            <a:ext cx="10810875" cy="19050"/>
          </a:xfrm>
          <a:prstGeom prst="rect">
            <a:avLst/>
          </a:prstGeom>
          <a:solidFill>
            <a:srgbClr val="D7DEE8"/>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cs typeface="Calibri"/>
            </a:endParaRPr>
          </a:p>
        </p:txBody>
      </p:sp>
      <p:sp>
        <p:nvSpPr>
          <p:cNvPr id="4" name="Rectangle 3">
            <a:extLst>
              <a:ext uri="{FF2B5EF4-FFF2-40B4-BE49-F238E27FC236}">
                <a16:creationId xmlns:a16="http://schemas.microsoft.com/office/drawing/2014/main" id="{CDE8CEE8-B97D-4D90-9298-7DD0DAE22494}"/>
              </a:ext>
            </a:extLst>
          </p:cNvPr>
          <p:cNvSpPr>
            <a:spLocks noGrp="1"/>
          </p:cNvSpPr>
          <p:nvPr/>
        </p:nvSpPr>
        <p:spPr>
          <a:xfrm>
            <a:off x="685800" y="6496050"/>
            <a:ext cx="4286250" cy="1905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825" b="0">
                <a:solidFill>
                  <a:srgbClr val="5B6573"/>
                </a:solidFill>
                <a:latin typeface="Bitstream Charter"/>
                <a:ea typeface="Bitstream Charter"/>
                <a:cs typeface="Bitstream Charter"/>
              </a:defRPr>
            </a:pPr>
            <a:r>
              <a:rPr kumimoji="0" sz="825" b="0" i="0" u="none" strike="noStrike" kern="1200" cap="none" spc="0" normalizeH="0" baseline="0" noProof="0">
                <a:ln>
                  <a:noFill/>
                </a:ln>
                <a:solidFill>
                  <a:srgbClr val="5B6573"/>
                </a:solidFill>
                <a:effectLst/>
                <a:uLnTx/>
                <a:uFillTx/>
                <a:latin typeface="Bitstream Charter"/>
                <a:ea typeface="Bitstream Charter"/>
                <a:cs typeface="Bitstream Charter"/>
              </a:rPr>
              <a:t>Faculty Council Bylaws Comparison</a:t>
            </a:r>
          </a:p>
        </p:txBody>
      </p:sp>
      <p:sp>
        <p:nvSpPr>
          <p:cNvPr id="5" name="Rectangle 4">
            <a:extLst>
              <a:ext uri="{FF2B5EF4-FFF2-40B4-BE49-F238E27FC236}">
                <a16:creationId xmlns:a16="http://schemas.microsoft.com/office/drawing/2014/main" id="{CD9CC029-56B5-4FBA-BDED-CC1219D0954E}"/>
              </a:ext>
            </a:extLst>
          </p:cNvPr>
          <p:cNvSpPr>
            <a:spLocks noGrp="1"/>
          </p:cNvSpPr>
          <p:nvPr/>
        </p:nvSpPr>
        <p:spPr>
          <a:xfrm>
            <a:off x="11049000" y="6496050"/>
            <a:ext cx="438150" cy="1905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825" b="0">
                <a:solidFill>
                  <a:srgbClr val="5B6573"/>
                </a:solidFill>
                <a:latin typeface="Bitstream Charter"/>
                <a:ea typeface="Bitstream Charter"/>
                <a:cs typeface="Bitstream Charter"/>
              </a:defRPr>
            </a:pPr>
            <a:r>
              <a:rPr kumimoji="0" sz="825" b="0" i="0" u="none" strike="noStrike" kern="1200" cap="none" spc="0" normalizeH="0" baseline="0" noProof="0">
                <a:ln>
                  <a:noFill/>
                </a:ln>
                <a:solidFill>
                  <a:srgbClr val="5B6573"/>
                </a:solidFill>
                <a:effectLst/>
                <a:uLnTx/>
                <a:uFillTx/>
                <a:latin typeface="Bitstream Charter"/>
                <a:ea typeface="Bitstream Charter"/>
                <a:cs typeface="Bitstream Charter"/>
              </a:rPr>
              <a:t>5</a:t>
            </a:r>
          </a:p>
        </p:txBody>
      </p:sp>
      <p:sp>
        <p:nvSpPr>
          <p:cNvPr id="6" name="Rectangle 5">
            <a:extLst>
              <a:ext uri="{FF2B5EF4-FFF2-40B4-BE49-F238E27FC236}">
                <a16:creationId xmlns:a16="http://schemas.microsoft.com/office/drawing/2014/main" id="{5806C0CF-74A9-45E9-874B-F28877347D9D}"/>
              </a:ext>
            </a:extLst>
          </p:cNvPr>
          <p:cNvSpPr>
            <a:spLocks noGrp="1"/>
          </p:cNvSpPr>
          <p:nvPr/>
        </p:nvSpPr>
        <p:spPr>
          <a:xfrm>
            <a:off x="762000" y="1571625"/>
            <a:ext cx="4762500" cy="3714750"/>
          </a:xfrm>
          <a:prstGeom prst="rect">
            <a:avLst/>
          </a:prstGeom>
          <a:solidFill>
            <a:srgbClr val="F5F7FA"/>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cs typeface="Calibri"/>
            </a:endParaRPr>
          </a:p>
        </p:txBody>
      </p:sp>
      <p:sp>
        <p:nvSpPr>
          <p:cNvPr id="7" name="Rectangle 6">
            <a:extLst>
              <a:ext uri="{FF2B5EF4-FFF2-40B4-BE49-F238E27FC236}">
                <a16:creationId xmlns:a16="http://schemas.microsoft.com/office/drawing/2014/main" id="{6F8DBD6A-7E01-4FDA-A1B6-46DC6C065EA8}"/>
              </a:ext>
            </a:extLst>
          </p:cNvPr>
          <p:cNvSpPr>
            <a:spLocks noGrp="1"/>
          </p:cNvSpPr>
          <p:nvPr/>
        </p:nvSpPr>
        <p:spPr>
          <a:xfrm>
            <a:off x="6667500" y="1571625"/>
            <a:ext cx="4762500" cy="3714750"/>
          </a:xfrm>
          <a:prstGeom prst="rect">
            <a:avLst/>
          </a:prstGeom>
          <a:solidFill>
            <a:srgbClr val="E8EEF6"/>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cs typeface="Calibri"/>
            </a:endParaRPr>
          </a:p>
        </p:txBody>
      </p:sp>
      <p:sp>
        <p:nvSpPr>
          <p:cNvPr id="8" name="Rectangle 7">
            <a:extLst>
              <a:ext uri="{FF2B5EF4-FFF2-40B4-BE49-F238E27FC236}">
                <a16:creationId xmlns:a16="http://schemas.microsoft.com/office/drawing/2014/main" id="{31A850FB-661C-462D-896D-1121AD532E26}"/>
              </a:ext>
            </a:extLst>
          </p:cNvPr>
          <p:cNvSpPr>
            <a:spLocks noGrp="1"/>
          </p:cNvSpPr>
          <p:nvPr/>
        </p:nvSpPr>
        <p:spPr>
          <a:xfrm>
            <a:off x="1066800" y="1809750"/>
            <a:ext cx="3905250" cy="2286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975" b="1">
                <a:solidFill>
                  <a:srgbClr val="5B6573"/>
                </a:solidFill>
                <a:latin typeface="Bitstream Charter"/>
                <a:ea typeface="Bitstream Charter"/>
                <a:cs typeface="Bitstream Charter"/>
              </a:defRPr>
            </a:pPr>
            <a:r>
              <a:rPr kumimoji="0" sz="975" b="1" i="0" u="none" strike="noStrike" kern="1200" cap="none" spc="0" normalizeH="0" baseline="0" noProof="0">
                <a:ln>
                  <a:noFill/>
                </a:ln>
                <a:solidFill>
                  <a:srgbClr val="5B6573"/>
                </a:solidFill>
                <a:effectLst/>
                <a:uLnTx/>
                <a:uFillTx/>
                <a:latin typeface="Bitstream Charter"/>
                <a:ea typeface="Bitstream Charter"/>
                <a:cs typeface="Bitstream Charter"/>
              </a:rPr>
              <a:t>ORIGINAL STRUCTURE</a:t>
            </a:r>
          </a:p>
        </p:txBody>
      </p:sp>
      <p:sp>
        <p:nvSpPr>
          <p:cNvPr id="9" name="Rectangle 8">
            <a:extLst>
              <a:ext uri="{FF2B5EF4-FFF2-40B4-BE49-F238E27FC236}">
                <a16:creationId xmlns:a16="http://schemas.microsoft.com/office/drawing/2014/main" id="{13F9F8CE-2154-4945-BD75-3F465FE397CC}"/>
              </a:ext>
            </a:extLst>
          </p:cNvPr>
          <p:cNvSpPr>
            <a:spLocks noGrp="1"/>
          </p:cNvSpPr>
          <p:nvPr/>
        </p:nvSpPr>
        <p:spPr>
          <a:xfrm>
            <a:off x="1066800" y="2171700"/>
            <a:ext cx="3905250" cy="85725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800" b="1">
                <a:solidFill>
                  <a:srgbClr val="17202A"/>
                </a:solidFill>
                <a:latin typeface="Bitstream Charter"/>
                <a:ea typeface="Bitstream Charter"/>
                <a:cs typeface="Bitstream Charter"/>
              </a:defRPr>
            </a:pPr>
            <a:r>
              <a:rPr kumimoji="0" sz="1800" b="1" i="0" u="none" strike="noStrike" kern="1200" cap="none" spc="0" normalizeH="0" baseline="0" noProof="0">
                <a:ln>
                  <a:noFill/>
                </a:ln>
                <a:solidFill>
                  <a:srgbClr val="17202A"/>
                </a:solidFill>
                <a:effectLst/>
                <a:uLnTx/>
                <a:uFillTx/>
                <a:latin typeface="Bitstream Charter"/>
                <a:ea typeface="Bitstream Charter"/>
                <a:cs typeface="Bitstream Charter"/>
              </a:rPr>
              <a:t>Faculty Presiding Officer leads the Executive Committee.</a:t>
            </a:r>
          </a:p>
        </p:txBody>
      </p:sp>
      <p:sp>
        <p:nvSpPr>
          <p:cNvPr id="10" name="Rectangle 9">
            <a:extLst>
              <a:ext uri="{FF2B5EF4-FFF2-40B4-BE49-F238E27FC236}">
                <a16:creationId xmlns:a16="http://schemas.microsoft.com/office/drawing/2014/main" id="{385A6C9B-60AF-4225-85D3-1B8AA2B57F91}"/>
              </a:ext>
            </a:extLst>
          </p:cNvPr>
          <p:cNvSpPr>
            <a:spLocks noGrp="1"/>
          </p:cNvSpPr>
          <p:nvPr/>
        </p:nvSpPr>
        <p:spPr>
          <a:xfrm>
            <a:off x="1066800" y="3257550"/>
            <a:ext cx="3905250" cy="7239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650" b="0">
                <a:solidFill>
                  <a:srgbClr val="17202A"/>
                </a:solidFill>
                <a:latin typeface="Bitstream Charter"/>
                <a:ea typeface="Bitstream Charter"/>
                <a:cs typeface="Bitstream Charter"/>
              </a:defRPr>
            </a:pPr>
            <a:r>
              <a:rPr kumimoji="0" sz="1650" b="0" i="0" u="none" strike="noStrike" kern="1200" cap="none" spc="0" normalizeH="0" baseline="0" noProof="0">
                <a:ln>
                  <a:noFill/>
                </a:ln>
                <a:solidFill>
                  <a:srgbClr val="17202A"/>
                </a:solidFill>
                <a:effectLst/>
                <a:uLnTx/>
                <a:uFillTx/>
                <a:latin typeface="Bitstream Charter"/>
                <a:ea typeface="Bitstream Charter"/>
                <a:cs typeface="Bitstream Charter"/>
              </a:rPr>
              <a:t>Standing committees elect their own chairs.</a:t>
            </a:r>
          </a:p>
        </p:txBody>
      </p:sp>
      <p:sp>
        <p:nvSpPr>
          <p:cNvPr id="11" name="Rectangle 10">
            <a:extLst>
              <a:ext uri="{FF2B5EF4-FFF2-40B4-BE49-F238E27FC236}">
                <a16:creationId xmlns:a16="http://schemas.microsoft.com/office/drawing/2014/main" id="{84CACCB6-15B2-4CA9-876B-B5B4149BC9D6}"/>
              </a:ext>
            </a:extLst>
          </p:cNvPr>
          <p:cNvSpPr>
            <a:spLocks noGrp="1"/>
          </p:cNvSpPr>
          <p:nvPr/>
        </p:nvSpPr>
        <p:spPr>
          <a:xfrm>
            <a:off x="1066800" y="4171950"/>
            <a:ext cx="3905250" cy="7239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650" b="0">
                <a:solidFill>
                  <a:srgbClr val="17202A"/>
                </a:solidFill>
                <a:latin typeface="Bitstream Charter"/>
                <a:ea typeface="Bitstream Charter"/>
                <a:cs typeface="Bitstream Charter"/>
              </a:defRPr>
            </a:pPr>
            <a:r>
              <a:rPr kumimoji="0" sz="1650" b="0" i="0" u="none" strike="noStrike" kern="1200" cap="none" spc="0" normalizeH="0" baseline="0" noProof="0">
                <a:ln>
                  <a:noFill/>
                </a:ln>
                <a:solidFill>
                  <a:srgbClr val="17202A"/>
                </a:solidFill>
                <a:effectLst/>
                <a:uLnTx/>
                <a:uFillTx/>
                <a:latin typeface="Bitstream Charter"/>
                <a:ea typeface="Bitstream Charter"/>
                <a:cs typeface="Bitstream Charter"/>
              </a:rPr>
              <a:t>Administrators participate through consultation.</a:t>
            </a:r>
          </a:p>
        </p:txBody>
      </p:sp>
      <p:sp>
        <p:nvSpPr>
          <p:cNvPr id="12" name="Rectangle 11">
            <a:extLst>
              <a:ext uri="{FF2B5EF4-FFF2-40B4-BE49-F238E27FC236}">
                <a16:creationId xmlns:a16="http://schemas.microsoft.com/office/drawing/2014/main" id="{00BCCF30-DBC8-497D-8B97-16A4B828EC5C}"/>
              </a:ext>
            </a:extLst>
          </p:cNvPr>
          <p:cNvSpPr>
            <a:spLocks noGrp="1"/>
          </p:cNvSpPr>
          <p:nvPr/>
        </p:nvSpPr>
        <p:spPr>
          <a:xfrm>
            <a:off x="6972300" y="1809750"/>
            <a:ext cx="3905250" cy="2286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975" b="1">
                <a:solidFill>
                  <a:srgbClr val="2F5597"/>
                </a:solidFill>
                <a:latin typeface="Bitstream Charter"/>
                <a:ea typeface="Bitstream Charter"/>
                <a:cs typeface="Bitstream Charter"/>
              </a:defRPr>
            </a:pPr>
            <a:r>
              <a:rPr kumimoji="0" sz="975" b="1" i="0" u="none" strike="noStrike" kern="1200" cap="none" spc="0" normalizeH="0" baseline="0" noProof="0">
                <a:ln>
                  <a:noFill/>
                </a:ln>
                <a:solidFill>
                  <a:srgbClr val="2F5597"/>
                </a:solidFill>
                <a:effectLst/>
                <a:uLnTx/>
                <a:uFillTx/>
                <a:latin typeface="Bitstream Charter"/>
                <a:ea typeface="Bitstream Charter"/>
                <a:cs typeface="Bitstream Charter"/>
              </a:rPr>
              <a:t>UPDATED STRUCTURE</a:t>
            </a:r>
          </a:p>
        </p:txBody>
      </p:sp>
      <p:sp>
        <p:nvSpPr>
          <p:cNvPr id="13" name="Rectangle 12">
            <a:extLst>
              <a:ext uri="{FF2B5EF4-FFF2-40B4-BE49-F238E27FC236}">
                <a16:creationId xmlns:a16="http://schemas.microsoft.com/office/drawing/2014/main" id="{A1EF7EA8-FB19-467F-B483-6A55B8E7F7C2}"/>
              </a:ext>
            </a:extLst>
          </p:cNvPr>
          <p:cNvSpPr>
            <a:spLocks noGrp="1"/>
          </p:cNvSpPr>
          <p:nvPr/>
        </p:nvSpPr>
        <p:spPr>
          <a:xfrm>
            <a:off x="6972300" y="2171700"/>
            <a:ext cx="3905250" cy="85725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800" b="1">
                <a:solidFill>
                  <a:srgbClr val="17365D"/>
                </a:solidFill>
                <a:latin typeface="Bitstream Charter"/>
                <a:ea typeface="Bitstream Charter"/>
                <a:cs typeface="Bitstream Charter"/>
              </a:defRPr>
            </a:pPr>
            <a:r>
              <a:rPr kumimoji="0" sz="1800" b="1" i="0" u="none" strike="noStrike" kern="1200" cap="none" spc="0" normalizeH="0" baseline="0" noProof="0">
                <a:ln>
                  <a:noFill/>
                </a:ln>
                <a:solidFill>
                  <a:srgbClr val="17365D"/>
                </a:solidFill>
                <a:effectLst/>
                <a:uLnTx/>
                <a:uFillTx/>
                <a:latin typeface="Bitstream Charter"/>
                <a:ea typeface="Bitstream Charter"/>
                <a:cs typeface="Bitstream Charter"/>
              </a:rPr>
              <a:t>Senior Vice Provost co-chairs the Executive Committee.</a:t>
            </a:r>
          </a:p>
        </p:txBody>
      </p:sp>
      <p:sp>
        <p:nvSpPr>
          <p:cNvPr id="14" name="Rectangle 13">
            <a:extLst>
              <a:ext uri="{FF2B5EF4-FFF2-40B4-BE49-F238E27FC236}">
                <a16:creationId xmlns:a16="http://schemas.microsoft.com/office/drawing/2014/main" id="{A4E6A246-2A20-4575-8ADB-D23CFDA45998}"/>
              </a:ext>
            </a:extLst>
          </p:cNvPr>
          <p:cNvSpPr>
            <a:spLocks noGrp="1"/>
          </p:cNvSpPr>
          <p:nvPr/>
        </p:nvSpPr>
        <p:spPr>
          <a:xfrm>
            <a:off x="6972300" y="3257550"/>
            <a:ext cx="3905250" cy="85725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650" b="0">
                <a:solidFill>
                  <a:srgbClr val="17202A"/>
                </a:solidFill>
                <a:latin typeface="Bitstream Charter"/>
                <a:ea typeface="Bitstream Charter"/>
                <a:cs typeface="Bitstream Charter"/>
              </a:defRPr>
            </a:pPr>
            <a:r>
              <a:rPr kumimoji="0" sz="1650" b="0" i="0" u="none" strike="noStrike" kern="1200" cap="none" spc="0" normalizeH="0" baseline="0" noProof="0">
                <a:ln>
                  <a:noFill/>
                </a:ln>
                <a:solidFill>
                  <a:srgbClr val="17202A"/>
                </a:solidFill>
                <a:effectLst/>
                <a:uLnTx/>
                <a:uFillTx/>
                <a:latin typeface="Bitstream Charter"/>
                <a:ea typeface="Bitstream Charter"/>
                <a:cs typeface="Bitstream Charter"/>
              </a:rPr>
              <a:t>Faculty officers and administrative representatives appoint chairs and associate chairs.</a:t>
            </a:r>
          </a:p>
        </p:txBody>
      </p:sp>
      <p:sp>
        <p:nvSpPr>
          <p:cNvPr id="15" name="Rectangle 14">
            <a:extLst>
              <a:ext uri="{FF2B5EF4-FFF2-40B4-BE49-F238E27FC236}">
                <a16:creationId xmlns:a16="http://schemas.microsoft.com/office/drawing/2014/main" id="{F8953B40-440A-4514-B9CA-AE8208C52393}"/>
              </a:ext>
            </a:extLst>
          </p:cNvPr>
          <p:cNvSpPr>
            <a:spLocks noGrp="1"/>
          </p:cNvSpPr>
          <p:nvPr/>
        </p:nvSpPr>
        <p:spPr>
          <a:xfrm>
            <a:off x="6972300" y="4362450"/>
            <a:ext cx="3905250" cy="6477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650" b="0">
                <a:solidFill>
                  <a:srgbClr val="17202A"/>
                </a:solidFill>
                <a:latin typeface="Bitstream Charter"/>
                <a:ea typeface="Bitstream Charter"/>
                <a:cs typeface="Bitstream Charter"/>
              </a:defRPr>
            </a:pPr>
            <a:r>
              <a:rPr kumimoji="0" sz="1650" b="0" i="0" u="none" strike="noStrike" kern="1200" cap="none" spc="0" normalizeH="0" baseline="0" noProof="0">
                <a:ln>
                  <a:noFill/>
                </a:ln>
                <a:solidFill>
                  <a:srgbClr val="17202A"/>
                </a:solidFill>
                <a:effectLst/>
                <a:uLnTx/>
                <a:uFillTx/>
                <a:latin typeface="Bitstream Charter"/>
                <a:ea typeface="Bitstream Charter"/>
                <a:cs typeface="Bitstream Charter"/>
              </a:rPr>
              <a:t>Administrators help develop agendas and build consensus.</a:t>
            </a:r>
          </a:p>
        </p:txBody>
      </p:sp>
      <p:sp>
        <p:nvSpPr>
          <p:cNvPr id="16" name="Rectangle 15">
            <a:extLst>
              <a:ext uri="{FF2B5EF4-FFF2-40B4-BE49-F238E27FC236}">
                <a16:creationId xmlns:a16="http://schemas.microsoft.com/office/drawing/2014/main" id="{3914A3CE-FD22-4912-AC72-2CF625299285}"/>
              </a:ext>
            </a:extLst>
          </p:cNvPr>
          <p:cNvSpPr>
            <a:spLocks noGrp="1"/>
          </p:cNvSpPr>
          <p:nvPr/>
        </p:nvSpPr>
        <p:spPr>
          <a:xfrm>
            <a:off x="857250" y="5619750"/>
            <a:ext cx="10477500" cy="523875"/>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575" b="1">
                <a:solidFill>
                  <a:srgbClr val="9C2F35"/>
                </a:solidFill>
                <a:latin typeface="Bitstream Charter"/>
                <a:ea typeface="Bitstream Charter"/>
                <a:cs typeface="Bitstream Charter"/>
              </a:defRPr>
            </a:pPr>
            <a:r>
              <a:rPr kumimoji="0" sz="1575" b="1" i="0" u="none" strike="noStrike" kern="1200" cap="none" spc="0" normalizeH="0" baseline="0" noProof="0">
                <a:ln>
                  <a:noFill/>
                </a:ln>
                <a:solidFill>
                  <a:srgbClr val="9C2F35"/>
                </a:solidFill>
                <a:effectLst/>
                <a:uLnTx/>
                <a:uFillTx/>
                <a:latin typeface="Bitstream Charter"/>
                <a:ea typeface="Bitstream Charter"/>
                <a:cs typeface="Bitstream Charter"/>
              </a:rPr>
              <a:t>Non-voting status limits formal authority, but not influence over deliberation and leadership selection.</a:t>
            </a:r>
          </a:p>
        </p:txBody>
      </p:sp>
      <p:sp>
        <p:nvSpPr>
          <p:cNvPr id="19" name="TextBox 18">
            <a:extLst>
              <a:ext uri="{FF2B5EF4-FFF2-40B4-BE49-F238E27FC236}">
                <a16:creationId xmlns:a16="http://schemas.microsoft.com/office/drawing/2014/main" id="{4C4A36B3-D27B-8779-926B-2372C4F60A5E}"/>
              </a:ext>
            </a:extLst>
          </p:cNvPr>
          <p:cNvSpPr txBox="1"/>
          <p:nvPr/>
        </p:nvSpPr>
        <p:spPr>
          <a:xfrm>
            <a:off x="2952750" y="6488668"/>
            <a:ext cx="60960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a:solidFill>
                  <a:srgbClr val="E6EDF6"/>
                </a:solidFill>
                <a:latin typeface="Bitstream Charter"/>
                <a:ea typeface="Bitstream Charter"/>
                <a:cs typeface="Bitstream Charter"/>
              </a:defRPr>
            </a:pPr>
            <a:r>
              <a:rPr lang="en-US" sz="1800" dirty="0">
                <a:solidFill>
                  <a:srgbClr val="FF0000"/>
                </a:solidFill>
                <a:latin typeface="Bitstream Charter"/>
                <a:ea typeface="Bitstream Charter"/>
                <a:cs typeface="Bitstream Charter"/>
              </a:rPr>
              <a:t>Produced by ChatGPT</a:t>
            </a:r>
            <a:endParaRPr kumimoji="0" lang="en-US" sz="1800" b="0" i="0" u="none" strike="noStrike" kern="1200" cap="none" spc="0" normalizeH="0" baseline="0" noProof="0" dirty="0">
              <a:ln>
                <a:noFill/>
              </a:ln>
              <a:solidFill>
                <a:srgbClr val="FF0000"/>
              </a:solidFill>
              <a:effectLst/>
              <a:uLnTx/>
              <a:uFillTx/>
              <a:latin typeface="Bitstream Charter"/>
              <a:ea typeface="Bitstream Charter"/>
              <a:cs typeface="Bitstream Charter"/>
            </a:endParaRPr>
          </a:p>
        </p:txBody>
      </p:sp>
    </p:spTree>
    <p:extLst>
      <p:ext uri="{BB962C8B-B14F-4D97-AF65-F5344CB8AC3E}">
        <p14:creationId xmlns:p14="http://schemas.microsoft.com/office/powerpoint/2010/main" val="11840553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64E74354-E2AD-45CD-93AB-BDC71B9D8A9A}"/>
              </a:ext>
            </a:extLst>
          </p:cNvPr>
          <p:cNvSpPr>
            <a:spLocks noGrp="1"/>
          </p:cNvSpPr>
          <p:nvPr/>
        </p:nvSpPr>
        <p:spPr>
          <a:xfrm>
            <a:off x="685800" y="304800"/>
            <a:ext cx="7620000" cy="24765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050" b="1">
                <a:solidFill>
                  <a:srgbClr val="2F5597"/>
                </a:solidFill>
                <a:latin typeface="Bitstream Charter"/>
                <a:ea typeface="Bitstream Charter"/>
                <a:cs typeface="Bitstream Charter"/>
              </a:defRPr>
            </a:pPr>
            <a:r>
              <a:rPr kumimoji="0" sz="1050" b="1" i="0" u="none" strike="noStrike" kern="1200" cap="none" spc="0" normalizeH="0" baseline="0" noProof="0">
                <a:ln>
                  <a:noFill/>
                </a:ln>
                <a:solidFill>
                  <a:srgbClr val="2F5597"/>
                </a:solidFill>
                <a:effectLst/>
                <a:uLnTx/>
                <a:uFillTx/>
                <a:latin typeface="Bitstream Charter"/>
                <a:ea typeface="Bitstream Charter"/>
                <a:cs typeface="Bitstream Charter"/>
              </a:rPr>
              <a:t>COMMITTEE CHARGES AND SCOPE</a:t>
            </a:r>
          </a:p>
        </p:txBody>
      </p:sp>
      <p:sp>
        <p:nvSpPr>
          <p:cNvPr id="2" name="Rectangle 1">
            <a:extLst>
              <a:ext uri="{FF2B5EF4-FFF2-40B4-BE49-F238E27FC236}">
                <a16:creationId xmlns:a16="http://schemas.microsoft.com/office/drawing/2014/main" id="{9EE13AC8-A420-490B-B6B7-267C04F2A55B}"/>
              </a:ext>
            </a:extLst>
          </p:cNvPr>
          <p:cNvSpPr>
            <a:spLocks noGrp="1"/>
          </p:cNvSpPr>
          <p:nvPr/>
        </p:nvSpPr>
        <p:spPr>
          <a:xfrm>
            <a:off x="685800" y="590550"/>
            <a:ext cx="10810875" cy="6096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2550" b="1">
                <a:solidFill>
                  <a:srgbClr val="17365D"/>
                </a:solidFill>
                <a:latin typeface="Bitstream Charter"/>
                <a:ea typeface="Bitstream Charter"/>
                <a:cs typeface="Bitstream Charter"/>
              </a:defRPr>
            </a:pPr>
            <a:r>
              <a:rPr kumimoji="0" sz="2550" b="1" i="0" u="none" strike="noStrike" kern="1200" cap="none" spc="0" normalizeH="0" baseline="0" noProof="0">
                <a:ln>
                  <a:noFill/>
                </a:ln>
                <a:solidFill>
                  <a:srgbClr val="17365D"/>
                </a:solidFill>
                <a:effectLst/>
                <a:uLnTx/>
                <a:uFillTx/>
                <a:latin typeface="Bitstream Charter"/>
                <a:ea typeface="Bitstream Charter"/>
                <a:cs typeface="Bitstream Charter"/>
              </a:rPr>
              <a:t>Standing committees receive administrative direction</a:t>
            </a:r>
          </a:p>
        </p:txBody>
      </p:sp>
      <p:sp>
        <p:nvSpPr>
          <p:cNvPr id="3" name="Rectangle 2">
            <a:extLst>
              <a:ext uri="{FF2B5EF4-FFF2-40B4-BE49-F238E27FC236}">
                <a16:creationId xmlns:a16="http://schemas.microsoft.com/office/drawing/2014/main" id="{B768DB22-7FD8-4976-B94A-6D65A507BC90}"/>
              </a:ext>
            </a:extLst>
          </p:cNvPr>
          <p:cNvSpPr>
            <a:spLocks noGrp="1"/>
          </p:cNvSpPr>
          <p:nvPr/>
        </p:nvSpPr>
        <p:spPr>
          <a:xfrm>
            <a:off x="685800" y="1219200"/>
            <a:ext cx="10810875" cy="19050"/>
          </a:xfrm>
          <a:prstGeom prst="rect">
            <a:avLst/>
          </a:prstGeom>
          <a:solidFill>
            <a:srgbClr val="D7DEE8"/>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cs typeface="Calibri"/>
            </a:endParaRPr>
          </a:p>
        </p:txBody>
      </p:sp>
      <p:sp>
        <p:nvSpPr>
          <p:cNvPr id="4" name="Rectangle 3">
            <a:extLst>
              <a:ext uri="{FF2B5EF4-FFF2-40B4-BE49-F238E27FC236}">
                <a16:creationId xmlns:a16="http://schemas.microsoft.com/office/drawing/2014/main" id="{7D1B042C-3D95-426F-B14A-4FAB0B1C9014}"/>
              </a:ext>
            </a:extLst>
          </p:cNvPr>
          <p:cNvSpPr>
            <a:spLocks noGrp="1"/>
          </p:cNvSpPr>
          <p:nvPr/>
        </p:nvSpPr>
        <p:spPr>
          <a:xfrm>
            <a:off x="685800" y="6496050"/>
            <a:ext cx="4286250" cy="1905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825" b="0">
                <a:solidFill>
                  <a:srgbClr val="5B6573"/>
                </a:solidFill>
                <a:latin typeface="Bitstream Charter"/>
                <a:ea typeface="Bitstream Charter"/>
                <a:cs typeface="Bitstream Charter"/>
              </a:defRPr>
            </a:pPr>
            <a:r>
              <a:rPr kumimoji="0" sz="825" b="0" i="0" u="none" strike="noStrike" kern="1200" cap="none" spc="0" normalizeH="0" baseline="0" noProof="0">
                <a:ln>
                  <a:noFill/>
                </a:ln>
                <a:solidFill>
                  <a:srgbClr val="5B6573"/>
                </a:solidFill>
                <a:effectLst/>
                <a:uLnTx/>
                <a:uFillTx/>
                <a:latin typeface="Bitstream Charter"/>
                <a:ea typeface="Bitstream Charter"/>
                <a:cs typeface="Bitstream Charter"/>
              </a:rPr>
              <a:t>Faculty Council Bylaws Comparison</a:t>
            </a:r>
          </a:p>
        </p:txBody>
      </p:sp>
      <p:sp>
        <p:nvSpPr>
          <p:cNvPr id="5" name="Rectangle 4">
            <a:extLst>
              <a:ext uri="{FF2B5EF4-FFF2-40B4-BE49-F238E27FC236}">
                <a16:creationId xmlns:a16="http://schemas.microsoft.com/office/drawing/2014/main" id="{30AD97AB-4A46-4D73-8154-505BE79618DE}"/>
              </a:ext>
            </a:extLst>
          </p:cNvPr>
          <p:cNvSpPr>
            <a:spLocks noGrp="1"/>
          </p:cNvSpPr>
          <p:nvPr/>
        </p:nvSpPr>
        <p:spPr>
          <a:xfrm>
            <a:off x="11049000" y="6496050"/>
            <a:ext cx="438150" cy="1905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825" b="0">
                <a:solidFill>
                  <a:srgbClr val="5B6573"/>
                </a:solidFill>
                <a:latin typeface="Bitstream Charter"/>
                <a:ea typeface="Bitstream Charter"/>
                <a:cs typeface="Bitstream Charter"/>
              </a:defRPr>
            </a:pPr>
            <a:r>
              <a:rPr kumimoji="0" sz="825" b="0" i="0" u="none" strike="noStrike" kern="1200" cap="none" spc="0" normalizeH="0" baseline="0" noProof="0">
                <a:ln>
                  <a:noFill/>
                </a:ln>
                <a:solidFill>
                  <a:srgbClr val="5B6573"/>
                </a:solidFill>
                <a:effectLst/>
                <a:uLnTx/>
                <a:uFillTx/>
                <a:latin typeface="Bitstream Charter"/>
                <a:ea typeface="Bitstream Charter"/>
                <a:cs typeface="Bitstream Charter"/>
              </a:rPr>
              <a:t>6</a:t>
            </a:r>
          </a:p>
        </p:txBody>
      </p:sp>
      <p:sp>
        <p:nvSpPr>
          <p:cNvPr id="6" name="Rectangle 5">
            <a:extLst>
              <a:ext uri="{FF2B5EF4-FFF2-40B4-BE49-F238E27FC236}">
                <a16:creationId xmlns:a16="http://schemas.microsoft.com/office/drawing/2014/main" id="{5C14DE12-B053-407A-AD9E-A4D50696BB94}"/>
              </a:ext>
            </a:extLst>
          </p:cNvPr>
          <p:cNvSpPr>
            <a:spLocks noGrp="1"/>
          </p:cNvSpPr>
          <p:nvPr/>
        </p:nvSpPr>
        <p:spPr>
          <a:xfrm>
            <a:off x="762000" y="1571625"/>
            <a:ext cx="3276600" cy="3857625"/>
          </a:xfrm>
          <a:prstGeom prst="rect">
            <a:avLst/>
          </a:prstGeom>
          <a:solidFill>
            <a:srgbClr val="F8F1E8"/>
          </a:solidFill>
          <a:ln w="9525">
            <a:solidFill>
              <a:srgbClr val="D7DEE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cs typeface="Calibri"/>
            </a:endParaRPr>
          </a:p>
        </p:txBody>
      </p:sp>
      <p:sp>
        <p:nvSpPr>
          <p:cNvPr id="7" name="Rectangle 6">
            <a:extLst>
              <a:ext uri="{FF2B5EF4-FFF2-40B4-BE49-F238E27FC236}">
                <a16:creationId xmlns:a16="http://schemas.microsoft.com/office/drawing/2014/main" id="{8D5192FA-C452-4D36-BCFF-EE3886D837D3}"/>
              </a:ext>
            </a:extLst>
          </p:cNvPr>
          <p:cNvSpPr>
            <a:spLocks noGrp="1"/>
          </p:cNvSpPr>
          <p:nvPr/>
        </p:nvSpPr>
        <p:spPr>
          <a:xfrm>
            <a:off x="990600" y="1809750"/>
            <a:ext cx="2819400" cy="5715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650" b="1">
                <a:solidFill>
                  <a:srgbClr val="17365D"/>
                </a:solidFill>
                <a:latin typeface="Bitstream Charter"/>
                <a:ea typeface="Bitstream Charter"/>
                <a:cs typeface="Bitstream Charter"/>
              </a:defRPr>
            </a:pPr>
            <a:r>
              <a:rPr kumimoji="0" sz="1650" b="1" i="0" u="none" strike="noStrike" kern="1200" cap="none" spc="0" normalizeH="0" baseline="0" noProof="0">
                <a:ln>
                  <a:noFill/>
                </a:ln>
                <a:solidFill>
                  <a:srgbClr val="17365D"/>
                </a:solidFill>
                <a:effectLst/>
                <a:uLnTx/>
                <a:uFillTx/>
                <a:latin typeface="Bitstream Charter"/>
                <a:ea typeface="Bitstream Charter"/>
                <a:cs typeface="Bitstream Charter"/>
              </a:rPr>
              <a:t>Faculty Engagement</a:t>
            </a:r>
          </a:p>
        </p:txBody>
      </p:sp>
      <p:sp>
        <p:nvSpPr>
          <p:cNvPr id="8" name="Rectangle 7">
            <a:extLst>
              <a:ext uri="{FF2B5EF4-FFF2-40B4-BE49-F238E27FC236}">
                <a16:creationId xmlns:a16="http://schemas.microsoft.com/office/drawing/2014/main" id="{B29B9739-F44E-4612-8CF2-08914361E09E}"/>
              </a:ext>
            </a:extLst>
          </p:cNvPr>
          <p:cNvSpPr>
            <a:spLocks noGrp="1"/>
          </p:cNvSpPr>
          <p:nvPr/>
        </p:nvSpPr>
        <p:spPr>
          <a:xfrm>
            <a:off x="1047750" y="2495550"/>
            <a:ext cx="2705100" cy="19050"/>
          </a:xfrm>
          <a:prstGeom prst="rect">
            <a:avLst/>
          </a:prstGeom>
          <a:solidFill>
            <a:srgbClr val="D6B274"/>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cs typeface="Calibri"/>
            </a:endParaRPr>
          </a:p>
        </p:txBody>
      </p:sp>
      <p:sp>
        <p:nvSpPr>
          <p:cNvPr id="9" name="Rectangle 8">
            <a:extLst>
              <a:ext uri="{FF2B5EF4-FFF2-40B4-BE49-F238E27FC236}">
                <a16:creationId xmlns:a16="http://schemas.microsoft.com/office/drawing/2014/main" id="{CE1F4427-2D20-4853-A6D7-9CFB805EE428}"/>
              </a:ext>
            </a:extLst>
          </p:cNvPr>
          <p:cNvSpPr>
            <a:spLocks noGrp="1"/>
          </p:cNvSpPr>
          <p:nvPr/>
        </p:nvSpPr>
        <p:spPr>
          <a:xfrm>
            <a:off x="1028700" y="2705100"/>
            <a:ext cx="2743200" cy="24003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17202A"/>
                </a:solidFill>
                <a:latin typeface="Bitstream Charter"/>
                <a:ea typeface="Bitstream Charter"/>
                <a:cs typeface="Bitstream Charter"/>
              </a:defRPr>
            </a:pPr>
            <a:r>
              <a:rPr kumimoji="0" sz="1350" b="0" i="0" u="none" strike="noStrike" kern="1200" cap="none" spc="0" normalizeH="0" baseline="0" noProof="0">
                <a:ln>
                  <a:noFill/>
                </a:ln>
                <a:solidFill>
                  <a:srgbClr val="17202A"/>
                </a:solidFill>
                <a:effectLst/>
                <a:uLnTx/>
                <a:uFillTx/>
                <a:latin typeface="Bitstream Charter"/>
                <a:ea typeface="Bitstream Charter"/>
                <a:cs typeface="Bitstream Charter"/>
              </a:rPr>
              <a:t>Annual charge from the Senior Vice Provost.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srgbClr val="17202A"/>
              </a:solidFill>
              <a:effectLst/>
              <a:uLnTx/>
              <a:uFillTx/>
              <a:latin typeface="Bitstream Charter"/>
              <a:ea typeface="Bitstream Charter"/>
              <a:cs typeface="Bitstream Charter"/>
            </a:endParaRPr>
          </a:p>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17202A"/>
                </a:solidFill>
                <a:latin typeface="Bitstream Charter"/>
                <a:ea typeface="Bitstream Charter"/>
                <a:cs typeface="Bitstream Charter"/>
              </a:defRPr>
            </a:pPr>
            <a:r>
              <a:rPr kumimoji="0" sz="1350" b="0" i="0" u="none" strike="noStrike" kern="1200" cap="none" spc="0" normalizeH="0" baseline="0" noProof="0">
                <a:ln>
                  <a:noFill/>
                </a:ln>
                <a:solidFill>
                  <a:srgbClr val="17202A"/>
                </a:solidFill>
                <a:effectLst/>
                <a:uLnTx/>
                <a:uFillTx/>
                <a:latin typeface="Bitstream Charter"/>
                <a:ea typeface="Bitstream Charter"/>
                <a:cs typeface="Bitstream Charter"/>
              </a:rPr>
              <a:t>Agendas and activities developed with the Provost or delegate.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srgbClr val="17202A"/>
              </a:solidFill>
              <a:effectLst/>
              <a:uLnTx/>
              <a:uFillTx/>
              <a:latin typeface="Bitstream Charter"/>
              <a:ea typeface="Bitstream Charter"/>
              <a:cs typeface="Bitstream Charter"/>
            </a:endParaRPr>
          </a:p>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17202A"/>
                </a:solidFill>
                <a:latin typeface="Bitstream Charter"/>
                <a:ea typeface="Bitstream Charter"/>
                <a:cs typeface="Bitstream Charter"/>
              </a:defRPr>
            </a:pPr>
            <a:r>
              <a:rPr kumimoji="0" sz="1350" b="0" i="0" u="none" strike="noStrike" kern="1200" cap="none" spc="0" normalizeH="0" baseline="0" noProof="0">
                <a:ln>
                  <a:noFill/>
                </a:ln>
                <a:solidFill>
                  <a:srgbClr val="17202A"/>
                </a:solidFill>
                <a:effectLst/>
                <a:uLnTx/>
                <a:uFillTx/>
                <a:latin typeface="Bitstream Charter"/>
                <a:ea typeface="Bitstream Charter"/>
                <a:cs typeface="Bitstream Charter"/>
              </a:rPr>
              <a:t>Employment conditions and workload are no longer expressly assigned.</a:t>
            </a:r>
          </a:p>
        </p:txBody>
      </p:sp>
      <p:sp>
        <p:nvSpPr>
          <p:cNvPr id="10" name="Rectangle 9">
            <a:extLst>
              <a:ext uri="{FF2B5EF4-FFF2-40B4-BE49-F238E27FC236}">
                <a16:creationId xmlns:a16="http://schemas.microsoft.com/office/drawing/2014/main" id="{14C4A99D-2298-4162-9AF6-AB789E8C9257}"/>
              </a:ext>
            </a:extLst>
          </p:cNvPr>
          <p:cNvSpPr>
            <a:spLocks noGrp="1"/>
          </p:cNvSpPr>
          <p:nvPr/>
        </p:nvSpPr>
        <p:spPr>
          <a:xfrm>
            <a:off x="4314825" y="1571625"/>
            <a:ext cx="3276600" cy="3857625"/>
          </a:xfrm>
          <a:prstGeom prst="rect">
            <a:avLst/>
          </a:prstGeom>
          <a:solidFill>
            <a:srgbClr val="F5F7FA"/>
          </a:solidFill>
          <a:ln w="9525">
            <a:solidFill>
              <a:srgbClr val="D7DEE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cs typeface="Calibri"/>
            </a:endParaRPr>
          </a:p>
        </p:txBody>
      </p:sp>
      <p:sp>
        <p:nvSpPr>
          <p:cNvPr id="11" name="Rectangle 10">
            <a:extLst>
              <a:ext uri="{FF2B5EF4-FFF2-40B4-BE49-F238E27FC236}">
                <a16:creationId xmlns:a16="http://schemas.microsoft.com/office/drawing/2014/main" id="{72059E88-0F96-4A71-B90F-76F2810D83FC}"/>
              </a:ext>
            </a:extLst>
          </p:cNvPr>
          <p:cNvSpPr>
            <a:spLocks noGrp="1"/>
          </p:cNvSpPr>
          <p:nvPr/>
        </p:nvSpPr>
        <p:spPr>
          <a:xfrm>
            <a:off x="4543425" y="1809750"/>
            <a:ext cx="2819400" cy="5715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650" b="1">
                <a:solidFill>
                  <a:srgbClr val="17365D"/>
                </a:solidFill>
                <a:latin typeface="Bitstream Charter"/>
                <a:ea typeface="Bitstream Charter"/>
                <a:cs typeface="Bitstream Charter"/>
              </a:defRPr>
            </a:pPr>
            <a:r>
              <a:rPr kumimoji="0" sz="1650" b="1" i="0" u="none" strike="noStrike" kern="1200" cap="none" spc="0" normalizeH="0" baseline="0" noProof="0">
                <a:ln>
                  <a:noFill/>
                </a:ln>
                <a:solidFill>
                  <a:srgbClr val="17365D"/>
                </a:solidFill>
                <a:effectLst/>
                <a:uLnTx/>
                <a:uFillTx/>
                <a:latin typeface="Bitstream Charter"/>
                <a:ea typeface="Bitstream Charter"/>
                <a:cs typeface="Bitstream Charter"/>
              </a:rPr>
              <a:t>Curriculum</a:t>
            </a:r>
          </a:p>
        </p:txBody>
      </p:sp>
      <p:sp>
        <p:nvSpPr>
          <p:cNvPr id="12" name="Rectangle 11">
            <a:extLst>
              <a:ext uri="{FF2B5EF4-FFF2-40B4-BE49-F238E27FC236}">
                <a16:creationId xmlns:a16="http://schemas.microsoft.com/office/drawing/2014/main" id="{17C86EE0-BC14-4C38-9A7F-8A536E5D6267}"/>
              </a:ext>
            </a:extLst>
          </p:cNvPr>
          <p:cNvSpPr>
            <a:spLocks noGrp="1"/>
          </p:cNvSpPr>
          <p:nvPr/>
        </p:nvSpPr>
        <p:spPr>
          <a:xfrm>
            <a:off x="4600575" y="2495550"/>
            <a:ext cx="2705100" cy="19050"/>
          </a:xfrm>
          <a:prstGeom prst="rect">
            <a:avLst/>
          </a:prstGeom>
          <a:solidFill>
            <a:srgbClr val="D7DEE8"/>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cs typeface="Calibri"/>
            </a:endParaRPr>
          </a:p>
        </p:txBody>
      </p:sp>
      <p:sp>
        <p:nvSpPr>
          <p:cNvPr id="13" name="Rectangle 12">
            <a:extLst>
              <a:ext uri="{FF2B5EF4-FFF2-40B4-BE49-F238E27FC236}">
                <a16:creationId xmlns:a16="http://schemas.microsoft.com/office/drawing/2014/main" id="{B4DA840A-26A1-4C10-9157-BA91EFEEDC13}"/>
              </a:ext>
            </a:extLst>
          </p:cNvPr>
          <p:cNvSpPr>
            <a:spLocks noGrp="1"/>
          </p:cNvSpPr>
          <p:nvPr/>
        </p:nvSpPr>
        <p:spPr>
          <a:xfrm>
            <a:off x="4581525" y="2705100"/>
            <a:ext cx="2743200" cy="24003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17202A"/>
                </a:solidFill>
                <a:latin typeface="Bitstream Charter"/>
                <a:ea typeface="Bitstream Charter"/>
                <a:cs typeface="Bitstream Charter"/>
              </a:defRPr>
            </a:pPr>
            <a:r>
              <a:rPr kumimoji="0" sz="1350" b="0" i="0" u="none" strike="noStrike" kern="1200" cap="none" spc="0" normalizeH="0" baseline="0" noProof="0">
                <a:ln>
                  <a:noFill/>
                </a:ln>
                <a:solidFill>
                  <a:srgbClr val="17202A"/>
                </a:solidFill>
                <a:effectLst/>
                <a:uLnTx/>
                <a:uFillTx/>
                <a:latin typeface="Bitstream Charter"/>
                <a:ea typeface="Bitstream Charter"/>
                <a:cs typeface="Bitstream Charter"/>
              </a:rPr>
              <a:t>Annual charge from two vice provosts.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srgbClr val="17202A"/>
              </a:solidFill>
              <a:effectLst/>
              <a:uLnTx/>
              <a:uFillTx/>
              <a:latin typeface="Bitstream Charter"/>
              <a:ea typeface="Bitstream Charter"/>
              <a:cs typeface="Bitstream Charter"/>
            </a:endParaRPr>
          </a:p>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17202A"/>
                </a:solidFill>
                <a:latin typeface="Bitstream Charter"/>
                <a:ea typeface="Bitstream Charter"/>
                <a:cs typeface="Bitstream Charter"/>
              </a:defRPr>
            </a:pPr>
            <a:r>
              <a:rPr kumimoji="0" sz="1350" b="0" i="0" u="none" strike="noStrike" kern="1200" cap="none" spc="0" normalizeH="0" baseline="0" noProof="0">
                <a:ln>
                  <a:noFill/>
                </a:ln>
                <a:solidFill>
                  <a:srgbClr val="17202A"/>
                </a:solidFill>
                <a:effectLst/>
                <a:uLnTx/>
                <a:uFillTx/>
                <a:latin typeface="Bitstream Charter"/>
                <a:ea typeface="Bitstream Charter"/>
                <a:cs typeface="Bitstream Charter"/>
              </a:rPr>
              <a:t>Agendas and activities developed with the Provost or delegate.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srgbClr val="17202A"/>
              </a:solidFill>
              <a:effectLst/>
              <a:uLnTx/>
              <a:uFillTx/>
              <a:latin typeface="Bitstream Charter"/>
              <a:ea typeface="Bitstream Charter"/>
              <a:cs typeface="Bitstream Charter"/>
            </a:endParaRPr>
          </a:p>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17202A"/>
                </a:solidFill>
                <a:latin typeface="Bitstream Charter"/>
                <a:ea typeface="Bitstream Charter"/>
                <a:cs typeface="Bitstream Charter"/>
              </a:defRPr>
            </a:pPr>
            <a:r>
              <a:rPr kumimoji="0" sz="1350" b="0" i="0" u="none" strike="noStrike" kern="1200" cap="none" spc="0" normalizeH="0" baseline="0" noProof="0">
                <a:ln>
                  <a:noFill/>
                </a:ln>
                <a:solidFill>
                  <a:srgbClr val="17202A"/>
                </a:solidFill>
                <a:effectLst/>
                <a:uLnTx/>
                <a:uFillTx/>
                <a:latin typeface="Bitstream Charter"/>
                <a:ea typeface="Bitstream Charter"/>
                <a:cs typeface="Bitstream Charter"/>
              </a:rPr>
              <a:t>Faculty retain an advisory role on curriculum and standards.</a:t>
            </a:r>
          </a:p>
        </p:txBody>
      </p:sp>
      <p:sp>
        <p:nvSpPr>
          <p:cNvPr id="14" name="Rectangle 13">
            <a:extLst>
              <a:ext uri="{FF2B5EF4-FFF2-40B4-BE49-F238E27FC236}">
                <a16:creationId xmlns:a16="http://schemas.microsoft.com/office/drawing/2014/main" id="{348871E3-8FD4-427D-B45A-AF6061DDC40C}"/>
              </a:ext>
            </a:extLst>
          </p:cNvPr>
          <p:cNvSpPr>
            <a:spLocks noGrp="1"/>
          </p:cNvSpPr>
          <p:nvPr/>
        </p:nvSpPr>
        <p:spPr>
          <a:xfrm>
            <a:off x="7867650" y="1571625"/>
            <a:ext cx="3276600" cy="3857625"/>
          </a:xfrm>
          <a:prstGeom prst="rect">
            <a:avLst/>
          </a:prstGeom>
          <a:solidFill>
            <a:srgbClr val="F5F7FA"/>
          </a:solidFill>
          <a:ln w="9525">
            <a:solidFill>
              <a:srgbClr val="D7DEE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cs typeface="Calibri"/>
            </a:endParaRPr>
          </a:p>
        </p:txBody>
      </p:sp>
      <p:sp>
        <p:nvSpPr>
          <p:cNvPr id="15" name="Rectangle 14">
            <a:extLst>
              <a:ext uri="{FF2B5EF4-FFF2-40B4-BE49-F238E27FC236}">
                <a16:creationId xmlns:a16="http://schemas.microsoft.com/office/drawing/2014/main" id="{522DEB0E-DCAC-4E8C-957B-AE6040E97688}"/>
              </a:ext>
            </a:extLst>
          </p:cNvPr>
          <p:cNvSpPr>
            <a:spLocks noGrp="1"/>
          </p:cNvSpPr>
          <p:nvPr/>
        </p:nvSpPr>
        <p:spPr>
          <a:xfrm>
            <a:off x="8096250" y="1809750"/>
            <a:ext cx="2819400" cy="5715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650" b="1">
                <a:solidFill>
                  <a:srgbClr val="17365D"/>
                </a:solidFill>
                <a:latin typeface="Bitstream Charter"/>
                <a:ea typeface="Bitstream Charter"/>
                <a:cs typeface="Bitstream Charter"/>
              </a:defRPr>
            </a:pPr>
            <a:r>
              <a:rPr kumimoji="0" sz="1650" b="1" i="0" u="none" strike="noStrike" kern="1200" cap="none" spc="0" normalizeH="0" baseline="0" noProof="0">
                <a:ln>
                  <a:noFill/>
                </a:ln>
                <a:solidFill>
                  <a:srgbClr val="17365D"/>
                </a:solidFill>
                <a:effectLst/>
                <a:uLnTx/>
                <a:uFillTx/>
                <a:latin typeface="Bitstream Charter"/>
                <a:ea typeface="Bitstream Charter"/>
                <a:cs typeface="Bitstream Charter"/>
              </a:rPr>
              <a:t>Research and Scholarship</a:t>
            </a:r>
          </a:p>
        </p:txBody>
      </p:sp>
      <p:sp>
        <p:nvSpPr>
          <p:cNvPr id="16" name="Rectangle 15">
            <a:extLst>
              <a:ext uri="{FF2B5EF4-FFF2-40B4-BE49-F238E27FC236}">
                <a16:creationId xmlns:a16="http://schemas.microsoft.com/office/drawing/2014/main" id="{BDF76944-C1D3-4745-98EF-7EF50CA72C32}"/>
              </a:ext>
            </a:extLst>
          </p:cNvPr>
          <p:cNvSpPr>
            <a:spLocks noGrp="1"/>
          </p:cNvSpPr>
          <p:nvPr/>
        </p:nvSpPr>
        <p:spPr>
          <a:xfrm>
            <a:off x="8153400" y="2495550"/>
            <a:ext cx="2705100" cy="19050"/>
          </a:xfrm>
          <a:prstGeom prst="rect">
            <a:avLst/>
          </a:prstGeom>
          <a:solidFill>
            <a:srgbClr val="D7DEE8"/>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cs typeface="Calibri"/>
            </a:endParaRPr>
          </a:p>
        </p:txBody>
      </p:sp>
      <p:sp>
        <p:nvSpPr>
          <p:cNvPr id="17" name="Rectangle 16">
            <a:extLst>
              <a:ext uri="{FF2B5EF4-FFF2-40B4-BE49-F238E27FC236}">
                <a16:creationId xmlns:a16="http://schemas.microsoft.com/office/drawing/2014/main" id="{AC360C91-061A-48BF-BDF6-28382AD403D2}"/>
              </a:ext>
            </a:extLst>
          </p:cNvPr>
          <p:cNvSpPr>
            <a:spLocks noGrp="1"/>
          </p:cNvSpPr>
          <p:nvPr/>
        </p:nvSpPr>
        <p:spPr>
          <a:xfrm>
            <a:off x="8134350" y="2705100"/>
            <a:ext cx="2743200" cy="24003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17202A"/>
                </a:solidFill>
                <a:latin typeface="Bitstream Charter"/>
                <a:ea typeface="Bitstream Charter"/>
                <a:cs typeface="Bitstream Charter"/>
              </a:defRPr>
            </a:pPr>
            <a:r>
              <a:rPr kumimoji="0" sz="1350" b="0" i="0" u="none" strike="noStrike" kern="1200" cap="none" spc="0" normalizeH="0" baseline="0" noProof="0">
                <a:ln>
                  <a:noFill/>
                </a:ln>
                <a:solidFill>
                  <a:srgbClr val="17202A"/>
                </a:solidFill>
                <a:effectLst/>
                <a:uLnTx/>
                <a:uFillTx/>
                <a:latin typeface="Bitstream Charter"/>
                <a:ea typeface="Bitstream Charter"/>
                <a:cs typeface="Bitstream Charter"/>
              </a:rPr>
              <a:t>Annual charge from the Vice President for Research.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srgbClr val="17202A"/>
              </a:solidFill>
              <a:effectLst/>
              <a:uLnTx/>
              <a:uFillTx/>
              <a:latin typeface="Bitstream Charter"/>
              <a:ea typeface="Bitstream Charter"/>
              <a:cs typeface="Bitstream Charter"/>
            </a:endParaRPr>
          </a:p>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17202A"/>
                </a:solidFill>
                <a:latin typeface="Bitstream Charter"/>
                <a:ea typeface="Bitstream Charter"/>
                <a:cs typeface="Bitstream Charter"/>
              </a:defRPr>
            </a:pPr>
            <a:r>
              <a:rPr kumimoji="0" sz="1350" b="0" i="0" u="none" strike="noStrike" kern="1200" cap="none" spc="0" normalizeH="0" baseline="0" noProof="0">
                <a:ln>
                  <a:noFill/>
                </a:ln>
                <a:solidFill>
                  <a:srgbClr val="17202A"/>
                </a:solidFill>
                <a:effectLst/>
                <a:uLnTx/>
                <a:uFillTx/>
                <a:latin typeface="Bitstream Charter"/>
                <a:ea typeface="Bitstream Charter"/>
                <a:cs typeface="Bitstream Charter"/>
              </a:rPr>
              <a:t>Agendas and activities developed with the VPR or delegate.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srgbClr val="17202A"/>
              </a:solidFill>
              <a:effectLst/>
              <a:uLnTx/>
              <a:uFillTx/>
              <a:latin typeface="Bitstream Charter"/>
              <a:ea typeface="Bitstream Charter"/>
              <a:cs typeface="Bitstream Charter"/>
            </a:endParaRPr>
          </a:p>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17202A"/>
                </a:solidFill>
                <a:latin typeface="Bitstream Charter"/>
                <a:ea typeface="Bitstream Charter"/>
                <a:cs typeface="Bitstream Charter"/>
              </a:defRPr>
            </a:pPr>
            <a:r>
              <a:rPr kumimoji="0" sz="1350" b="0" i="0" u="none" strike="noStrike" kern="1200" cap="none" spc="0" normalizeH="0" baseline="0" noProof="0">
                <a:ln>
                  <a:noFill/>
                </a:ln>
                <a:solidFill>
                  <a:srgbClr val="17202A"/>
                </a:solidFill>
                <a:effectLst/>
                <a:uLnTx/>
                <a:uFillTx/>
                <a:latin typeface="Bitstream Charter"/>
                <a:ea typeface="Bitstream Charter"/>
                <a:cs typeface="Bitstream Charter"/>
              </a:rPr>
              <a:t>Selection language changes from election to appointment.</a:t>
            </a:r>
          </a:p>
        </p:txBody>
      </p:sp>
      <p:sp>
        <p:nvSpPr>
          <p:cNvPr id="18" name="Rectangle 17">
            <a:extLst>
              <a:ext uri="{FF2B5EF4-FFF2-40B4-BE49-F238E27FC236}">
                <a16:creationId xmlns:a16="http://schemas.microsoft.com/office/drawing/2014/main" id="{C1794404-9E1B-4B8D-B956-3E6D1ACAF837}"/>
              </a:ext>
            </a:extLst>
          </p:cNvPr>
          <p:cNvSpPr>
            <a:spLocks noGrp="1"/>
          </p:cNvSpPr>
          <p:nvPr/>
        </p:nvSpPr>
        <p:spPr>
          <a:xfrm>
            <a:off x="762000" y="5734050"/>
            <a:ext cx="10668000" cy="40005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800" b="1">
                <a:solidFill>
                  <a:srgbClr val="9C2F35"/>
                </a:solidFill>
                <a:latin typeface="Bitstream Charter"/>
                <a:ea typeface="Bitstream Charter"/>
                <a:cs typeface="Bitstream Charter"/>
              </a:defRPr>
            </a:pPr>
            <a:r>
              <a:rPr kumimoji="0" sz="1800" b="1" i="0" u="none" strike="noStrike" kern="1200" cap="none" spc="0" normalizeH="0" baseline="0" noProof="0">
                <a:ln>
                  <a:noFill/>
                </a:ln>
                <a:solidFill>
                  <a:srgbClr val="9C2F35"/>
                </a:solidFill>
                <a:effectLst/>
                <a:uLnTx/>
                <a:uFillTx/>
                <a:latin typeface="Bitstream Charter"/>
                <a:ea typeface="Bitstream Charter"/>
                <a:cs typeface="Bitstream Charter"/>
              </a:rPr>
              <a:t>Coordination improves, while independent faculty agenda setting declines.</a:t>
            </a:r>
          </a:p>
        </p:txBody>
      </p:sp>
      <p:sp>
        <p:nvSpPr>
          <p:cNvPr id="21" name="TextBox 20">
            <a:extLst>
              <a:ext uri="{FF2B5EF4-FFF2-40B4-BE49-F238E27FC236}">
                <a16:creationId xmlns:a16="http://schemas.microsoft.com/office/drawing/2014/main" id="{62D9E4EF-1AA4-B283-30B4-4C277DCB48E5}"/>
              </a:ext>
            </a:extLst>
          </p:cNvPr>
          <p:cNvSpPr txBox="1"/>
          <p:nvPr/>
        </p:nvSpPr>
        <p:spPr>
          <a:xfrm>
            <a:off x="3043237" y="6406634"/>
            <a:ext cx="60960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a:solidFill>
                  <a:srgbClr val="E6EDF6"/>
                </a:solidFill>
                <a:latin typeface="Bitstream Charter"/>
                <a:ea typeface="Bitstream Charter"/>
                <a:cs typeface="Bitstream Charter"/>
              </a:defRPr>
            </a:pPr>
            <a:r>
              <a:rPr lang="en-US" sz="1800" dirty="0">
                <a:solidFill>
                  <a:srgbClr val="FF0000"/>
                </a:solidFill>
                <a:latin typeface="Bitstream Charter"/>
                <a:ea typeface="Bitstream Charter"/>
                <a:cs typeface="Bitstream Charter"/>
              </a:rPr>
              <a:t>Produced by ChatGPT</a:t>
            </a:r>
            <a:endParaRPr kumimoji="0" lang="en-US" sz="1800" b="0" i="0" u="none" strike="noStrike" kern="1200" cap="none" spc="0" normalizeH="0" baseline="0" noProof="0" dirty="0">
              <a:ln>
                <a:noFill/>
              </a:ln>
              <a:solidFill>
                <a:srgbClr val="FF0000"/>
              </a:solidFill>
              <a:effectLst/>
              <a:uLnTx/>
              <a:uFillTx/>
              <a:latin typeface="Bitstream Charter"/>
              <a:ea typeface="Bitstream Charter"/>
              <a:cs typeface="Bitstream Charter"/>
            </a:endParaRPr>
          </a:p>
        </p:txBody>
      </p:sp>
    </p:spTree>
    <p:extLst>
      <p:ext uri="{BB962C8B-B14F-4D97-AF65-F5344CB8AC3E}">
        <p14:creationId xmlns:p14="http://schemas.microsoft.com/office/powerpoint/2010/main" val="21191921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8973EC4A-9E4E-405C-AE06-19BB3FEBDAEE}"/>
              </a:ext>
            </a:extLst>
          </p:cNvPr>
          <p:cNvSpPr>
            <a:spLocks noGrp="1"/>
          </p:cNvSpPr>
          <p:nvPr/>
        </p:nvSpPr>
        <p:spPr>
          <a:xfrm>
            <a:off x="685800" y="304800"/>
            <a:ext cx="7620000" cy="24765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050" b="1">
                <a:solidFill>
                  <a:srgbClr val="2F5597"/>
                </a:solidFill>
                <a:latin typeface="Bitstream Charter"/>
                <a:ea typeface="Bitstream Charter"/>
                <a:cs typeface="Bitstream Charter"/>
              </a:defRPr>
            </a:pPr>
            <a:r>
              <a:rPr kumimoji="0" sz="1050" b="1" i="0" u="none" strike="noStrike" kern="1200" cap="none" spc="0" normalizeH="0" baseline="0" noProof="0">
                <a:ln>
                  <a:noFill/>
                </a:ln>
                <a:solidFill>
                  <a:srgbClr val="2F5597"/>
                </a:solidFill>
                <a:effectLst/>
                <a:uLnTx/>
                <a:uFillTx/>
                <a:latin typeface="Bitstream Charter"/>
                <a:ea typeface="Bitstream Charter"/>
                <a:cs typeface="Bitstream Charter"/>
              </a:rPr>
              <a:t>EXECUTIVE AND SYSTEM REPRESENTATION</a:t>
            </a:r>
          </a:p>
        </p:txBody>
      </p:sp>
      <p:sp>
        <p:nvSpPr>
          <p:cNvPr id="2" name="Rectangle 1">
            <a:extLst>
              <a:ext uri="{FF2B5EF4-FFF2-40B4-BE49-F238E27FC236}">
                <a16:creationId xmlns:a16="http://schemas.microsoft.com/office/drawing/2014/main" id="{400A7CB2-A21B-468B-B25D-481DA50ECD80}"/>
              </a:ext>
            </a:extLst>
          </p:cNvPr>
          <p:cNvSpPr>
            <a:spLocks noGrp="1"/>
          </p:cNvSpPr>
          <p:nvPr/>
        </p:nvSpPr>
        <p:spPr>
          <a:xfrm>
            <a:off x="685800" y="590550"/>
            <a:ext cx="10810875" cy="6096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2550" b="1">
                <a:solidFill>
                  <a:srgbClr val="17365D"/>
                </a:solidFill>
                <a:latin typeface="Bitstream Charter"/>
                <a:ea typeface="Bitstream Charter"/>
                <a:cs typeface="Bitstream Charter"/>
              </a:defRPr>
            </a:pPr>
            <a:r>
              <a:rPr kumimoji="0" sz="2550" b="1" i="0" u="none" strike="noStrike" kern="1200" cap="none" spc="0" normalizeH="0" baseline="0" noProof="0">
                <a:ln>
                  <a:noFill/>
                </a:ln>
                <a:solidFill>
                  <a:srgbClr val="17365D"/>
                </a:solidFill>
                <a:effectLst/>
                <a:uLnTx/>
                <a:uFillTx/>
                <a:latin typeface="Bitstream Charter"/>
                <a:ea typeface="Bitstream Charter"/>
                <a:cs typeface="Bitstream Charter"/>
              </a:rPr>
              <a:t>Faculty access and external voice narrow</a:t>
            </a:r>
          </a:p>
        </p:txBody>
      </p:sp>
      <p:sp>
        <p:nvSpPr>
          <p:cNvPr id="3" name="Rectangle 2">
            <a:extLst>
              <a:ext uri="{FF2B5EF4-FFF2-40B4-BE49-F238E27FC236}">
                <a16:creationId xmlns:a16="http://schemas.microsoft.com/office/drawing/2014/main" id="{3B30364C-4D7E-418A-870B-C3C409C89252}"/>
              </a:ext>
            </a:extLst>
          </p:cNvPr>
          <p:cNvSpPr>
            <a:spLocks noGrp="1"/>
          </p:cNvSpPr>
          <p:nvPr/>
        </p:nvSpPr>
        <p:spPr>
          <a:xfrm>
            <a:off x="685800" y="1219200"/>
            <a:ext cx="10810875" cy="19050"/>
          </a:xfrm>
          <a:prstGeom prst="rect">
            <a:avLst/>
          </a:prstGeom>
          <a:solidFill>
            <a:srgbClr val="D7DEE8"/>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cs typeface="Calibri"/>
            </a:endParaRPr>
          </a:p>
        </p:txBody>
      </p:sp>
      <p:sp>
        <p:nvSpPr>
          <p:cNvPr id="4" name="Rectangle 3">
            <a:extLst>
              <a:ext uri="{FF2B5EF4-FFF2-40B4-BE49-F238E27FC236}">
                <a16:creationId xmlns:a16="http://schemas.microsoft.com/office/drawing/2014/main" id="{E1F3D5B7-81EB-445E-B0F0-842A25943470}"/>
              </a:ext>
            </a:extLst>
          </p:cNvPr>
          <p:cNvSpPr>
            <a:spLocks noGrp="1"/>
          </p:cNvSpPr>
          <p:nvPr/>
        </p:nvSpPr>
        <p:spPr>
          <a:xfrm>
            <a:off x="685800" y="6496050"/>
            <a:ext cx="4286250" cy="1905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825" b="0">
                <a:solidFill>
                  <a:srgbClr val="5B6573"/>
                </a:solidFill>
                <a:latin typeface="Bitstream Charter"/>
                <a:ea typeface="Bitstream Charter"/>
                <a:cs typeface="Bitstream Charter"/>
              </a:defRPr>
            </a:pPr>
            <a:r>
              <a:rPr kumimoji="0" sz="825" b="0" i="0" u="none" strike="noStrike" kern="1200" cap="none" spc="0" normalizeH="0" baseline="0" noProof="0">
                <a:ln>
                  <a:noFill/>
                </a:ln>
                <a:solidFill>
                  <a:srgbClr val="5B6573"/>
                </a:solidFill>
                <a:effectLst/>
                <a:uLnTx/>
                <a:uFillTx/>
                <a:latin typeface="Bitstream Charter"/>
                <a:ea typeface="Bitstream Charter"/>
                <a:cs typeface="Bitstream Charter"/>
              </a:rPr>
              <a:t>Faculty Council Bylaws Comparison</a:t>
            </a:r>
          </a:p>
        </p:txBody>
      </p:sp>
      <p:sp>
        <p:nvSpPr>
          <p:cNvPr id="5" name="Rectangle 4">
            <a:extLst>
              <a:ext uri="{FF2B5EF4-FFF2-40B4-BE49-F238E27FC236}">
                <a16:creationId xmlns:a16="http://schemas.microsoft.com/office/drawing/2014/main" id="{C0660F1F-2BE6-4097-9418-842ABAD34196}"/>
              </a:ext>
            </a:extLst>
          </p:cNvPr>
          <p:cNvSpPr>
            <a:spLocks noGrp="1"/>
          </p:cNvSpPr>
          <p:nvPr/>
        </p:nvSpPr>
        <p:spPr>
          <a:xfrm>
            <a:off x="11049000" y="6496050"/>
            <a:ext cx="438150" cy="1905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825" b="0">
                <a:solidFill>
                  <a:srgbClr val="5B6573"/>
                </a:solidFill>
                <a:latin typeface="Bitstream Charter"/>
                <a:ea typeface="Bitstream Charter"/>
                <a:cs typeface="Bitstream Charter"/>
              </a:defRPr>
            </a:pPr>
            <a:r>
              <a:rPr kumimoji="0" sz="825" b="0" i="0" u="none" strike="noStrike" kern="1200" cap="none" spc="0" normalizeH="0" baseline="0" noProof="0">
                <a:ln>
                  <a:noFill/>
                </a:ln>
                <a:solidFill>
                  <a:srgbClr val="5B6573"/>
                </a:solidFill>
                <a:effectLst/>
                <a:uLnTx/>
                <a:uFillTx/>
                <a:latin typeface="Bitstream Charter"/>
                <a:ea typeface="Bitstream Charter"/>
                <a:cs typeface="Bitstream Charter"/>
              </a:rPr>
              <a:t>7</a:t>
            </a:r>
          </a:p>
        </p:txBody>
      </p:sp>
      <p:sp>
        <p:nvSpPr>
          <p:cNvPr id="6" name="Rectangle 5">
            <a:extLst>
              <a:ext uri="{FF2B5EF4-FFF2-40B4-BE49-F238E27FC236}">
                <a16:creationId xmlns:a16="http://schemas.microsoft.com/office/drawing/2014/main" id="{2FBFF41A-0BB1-4D9A-8535-059CDBE4DC5A}"/>
              </a:ext>
            </a:extLst>
          </p:cNvPr>
          <p:cNvSpPr>
            <a:spLocks noGrp="1"/>
          </p:cNvSpPr>
          <p:nvPr/>
        </p:nvSpPr>
        <p:spPr>
          <a:xfrm>
            <a:off x="781050" y="1371600"/>
            <a:ext cx="2238375" cy="2286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975" b="1">
                <a:solidFill>
                  <a:srgbClr val="2F5597"/>
                </a:solidFill>
                <a:latin typeface="Bitstream Charter"/>
                <a:ea typeface="Bitstream Charter"/>
                <a:cs typeface="Bitstream Charter"/>
              </a:defRPr>
            </a:pPr>
            <a:r>
              <a:rPr kumimoji="0" sz="975" b="1" i="0" u="none" strike="noStrike" kern="1200" cap="none" spc="0" normalizeH="0" baseline="0" noProof="0">
                <a:ln>
                  <a:noFill/>
                </a:ln>
                <a:solidFill>
                  <a:srgbClr val="2F5597"/>
                </a:solidFill>
                <a:effectLst/>
                <a:uLnTx/>
                <a:uFillTx/>
                <a:latin typeface="Bitstream Charter"/>
                <a:ea typeface="Bitstream Charter"/>
                <a:cs typeface="Bitstream Charter"/>
              </a:rPr>
              <a:t>CHANNEL</a:t>
            </a:r>
          </a:p>
        </p:txBody>
      </p:sp>
      <p:sp>
        <p:nvSpPr>
          <p:cNvPr id="7" name="Rectangle 6">
            <a:extLst>
              <a:ext uri="{FF2B5EF4-FFF2-40B4-BE49-F238E27FC236}">
                <a16:creationId xmlns:a16="http://schemas.microsoft.com/office/drawing/2014/main" id="{0FBC38B2-AD95-4E88-A850-F0C2724D0448}"/>
              </a:ext>
            </a:extLst>
          </p:cNvPr>
          <p:cNvSpPr>
            <a:spLocks noGrp="1"/>
          </p:cNvSpPr>
          <p:nvPr/>
        </p:nvSpPr>
        <p:spPr>
          <a:xfrm>
            <a:off x="3371850" y="1371600"/>
            <a:ext cx="3381375" cy="2286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975" b="1">
                <a:solidFill>
                  <a:srgbClr val="2F5597"/>
                </a:solidFill>
                <a:latin typeface="Bitstream Charter"/>
                <a:ea typeface="Bitstream Charter"/>
                <a:cs typeface="Bitstream Charter"/>
              </a:defRPr>
            </a:pPr>
            <a:r>
              <a:rPr kumimoji="0" sz="975" b="1" i="0" u="none" strike="noStrike" kern="1200" cap="none" spc="0" normalizeH="0" baseline="0" noProof="0">
                <a:ln>
                  <a:noFill/>
                </a:ln>
                <a:solidFill>
                  <a:srgbClr val="2F5597"/>
                </a:solidFill>
                <a:effectLst/>
                <a:uLnTx/>
                <a:uFillTx/>
                <a:latin typeface="Bitstream Charter"/>
                <a:ea typeface="Bitstream Charter"/>
                <a:cs typeface="Bitstream Charter"/>
              </a:rPr>
              <a:t>UPDATED LANGUAGE</a:t>
            </a:r>
          </a:p>
        </p:txBody>
      </p:sp>
      <p:sp>
        <p:nvSpPr>
          <p:cNvPr id="8" name="Rectangle 7">
            <a:extLst>
              <a:ext uri="{FF2B5EF4-FFF2-40B4-BE49-F238E27FC236}">
                <a16:creationId xmlns:a16="http://schemas.microsoft.com/office/drawing/2014/main" id="{3B87253C-E270-4147-B96A-69A40C0D7FB1}"/>
              </a:ext>
            </a:extLst>
          </p:cNvPr>
          <p:cNvSpPr>
            <a:spLocks noGrp="1"/>
          </p:cNvSpPr>
          <p:nvPr/>
        </p:nvSpPr>
        <p:spPr>
          <a:xfrm>
            <a:off x="7239000" y="1371600"/>
            <a:ext cx="4000500" cy="2286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975" b="1">
                <a:solidFill>
                  <a:srgbClr val="2F5597"/>
                </a:solidFill>
                <a:latin typeface="Bitstream Charter"/>
                <a:ea typeface="Bitstream Charter"/>
                <a:cs typeface="Bitstream Charter"/>
              </a:defRPr>
            </a:pPr>
            <a:r>
              <a:rPr kumimoji="0" sz="975" b="1" i="0" u="none" strike="noStrike" kern="1200" cap="none" spc="0" normalizeH="0" baseline="0" noProof="0">
                <a:ln>
                  <a:noFill/>
                </a:ln>
                <a:solidFill>
                  <a:srgbClr val="2F5597"/>
                </a:solidFill>
                <a:effectLst/>
                <a:uLnTx/>
                <a:uFillTx/>
                <a:latin typeface="Bitstream Charter"/>
                <a:ea typeface="Bitstream Charter"/>
                <a:cs typeface="Bitstream Charter"/>
              </a:rPr>
              <a:t>LIKELY EFFECT</a:t>
            </a:r>
          </a:p>
        </p:txBody>
      </p:sp>
      <p:sp>
        <p:nvSpPr>
          <p:cNvPr id="9" name="Rectangle 8">
            <a:extLst>
              <a:ext uri="{FF2B5EF4-FFF2-40B4-BE49-F238E27FC236}">
                <a16:creationId xmlns:a16="http://schemas.microsoft.com/office/drawing/2014/main" id="{D91B70A6-5F44-4033-BAF2-60B3ABF21149}"/>
              </a:ext>
            </a:extLst>
          </p:cNvPr>
          <p:cNvSpPr>
            <a:spLocks noGrp="1"/>
          </p:cNvSpPr>
          <p:nvPr/>
        </p:nvSpPr>
        <p:spPr>
          <a:xfrm>
            <a:off x="685800" y="1666875"/>
            <a:ext cx="10820400" cy="685800"/>
          </a:xfrm>
          <a:prstGeom prst="rect">
            <a:avLst/>
          </a:prstGeom>
          <a:solidFill>
            <a:srgbClr val="FFFFFF"/>
          </a:solidFill>
          <a:ln w="9525">
            <a:solidFill>
              <a:srgbClr val="D7DEE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cs typeface="Calibri"/>
            </a:endParaRPr>
          </a:p>
        </p:txBody>
      </p:sp>
      <p:sp>
        <p:nvSpPr>
          <p:cNvPr id="10" name="Rectangle 9">
            <a:extLst>
              <a:ext uri="{FF2B5EF4-FFF2-40B4-BE49-F238E27FC236}">
                <a16:creationId xmlns:a16="http://schemas.microsoft.com/office/drawing/2014/main" id="{4CCC463A-64C6-40D2-96AE-84BB30DE38ED}"/>
              </a:ext>
            </a:extLst>
          </p:cNvPr>
          <p:cNvSpPr>
            <a:spLocks noGrp="1"/>
          </p:cNvSpPr>
          <p:nvPr/>
        </p:nvSpPr>
        <p:spPr>
          <a:xfrm>
            <a:off x="838200" y="1714500"/>
            <a:ext cx="2286000" cy="51435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425" b="1">
                <a:solidFill>
                  <a:srgbClr val="17365D"/>
                </a:solidFill>
                <a:latin typeface="Bitstream Charter"/>
                <a:ea typeface="Bitstream Charter"/>
                <a:cs typeface="Bitstream Charter"/>
              </a:defRPr>
            </a:pPr>
            <a:r>
              <a:rPr kumimoji="0" sz="1425" b="1" i="0" u="none" strike="noStrike" kern="1200" cap="none" spc="0" normalizeH="0" baseline="0" noProof="0">
                <a:ln>
                  <a:noFill/>
                </a:ln>
                <a:solidFill>
                  <a:srgbClr val="17365D"/>
                </a:solidFill>
                <a:effectLst/>
                <a:uLnTx/>
                <a:uFillTx/>
                <a:latin typeface="Bitstream Charter"/>
                <a:ea typeface="Bitstream Charter"/>
                <a:cs typeface="Bitstream Charter"/>
              </a:rPr>
              <a:t>President’s Cabinet</a:t>
            </a:r>
          </a:p>
        </p:txBody>
      </p:sp>
      <p:sp>
        <p:nvSpPr>
          <p:cNvPr id="11" name="Rectangle 10">
            <a:extLst>
              <a:ext uri="{FF2B5EF4-FFF2-40B4-BE49-F238E27FC236}">
                <a16:creationId xmlns:a16="http://schemas.microsoft.com/office/drawing/2014/main" id="{C3189652-14AA-4ECE-9CAC-CACE9069C7B3}"/>
              </a:ext>
            </a:extLst>
          </p:cNvPr>
          <p:cNvSpPr>
            <a:spLocks noGrp="1"/>
          </p:cNvSpPr>
          <p:nvPr/>
        </p:nvSpPr>
        <p:spPr>
          <a:xfrm>
            <a:off x="3371850" y="1714500"/>
            <a:ext cx="3429000" cy="51435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17202A"/>
                </a:solidFill>
                <a:latin typeface="Bitstream Charter"/>
                <a:ea typeface="Bitstream Charter"/>
                <a:cs typeface="Bitstream Charter"/>
              </a:defRPr>
            </a:pPr>
            <a:r>
              <a:rPr kumimoji="0" sz="1350" b="0" i="0" u="none" strike="noStrike" kern="1200" cap="none" spc="0" normalizeH="0" baseline="0" noProof="0">
                <a:ln>
                  <a:noFill/>
                </a:ln>
                <a:solidFill>
                  <a:srgbClr val="17202A"/>
                </a:solidFill>
                <a:effectLst/>
                <a:uLnTx/>
                <a:uFillTx/>
                <a:latin typeface="Bitstream Charter"/>
                <a:ea typeface="Bitstream Charter"/>
                <a:cs typeface="Bitstream Charter"/>
              </a:rPr>
              <a:t>Guaranteed faculty seat removed</a:t>
            </a:r>
          </a:p>
        </p:txBody>
      </p:sp>
      <p:sp>
        <p:nvSpPr>
          <p:cNvPr id="12" name="Rectangle 11">
            <a:extLst>
              <a:ext uri="{FF2B5EF4-FFF2-40B4-BE49-F238E27FC236}">
                <a16:creationId xmlns:a16="http://schemas.microsoft.com/office/drawing/2014/main" id="{0E747C53-A766-4591-AC16-A44EF918BD0C}"/>
              </a:ext>
            </a:extLst>
          </p:cNvPr>
          <p:cNvSpPr>
            <a:spLocks noGrp="1"/>
          </p:cNvSpPr>
          <p:nvPr/>
        </p:nvSpPr>
        <p:spPr>
          <a:xfrm>
            <a:off x="7239000" y="1714500"/>
            <a:ext cx="4000500" cy="51435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5B6573"/>
                </a:solidFill>
                <a:latin typeface="Bitstream Charter"/>
                <a:ea typeface="Bitstream Charter"/>
                <a:cs typeface="Bitstream Charter"/>
              </a:defRPr>
            </a:pPr>
            <a:r>
              <a:rPr kumimoji="0" sz="1350" b="0" i="0" u="none" strike="noStrike" kern="1200" cap="none" spc="0" normalizeH="0" baseline="0" noProof="0">
                <a:ln>
                  <a:noFill/>
                </a:ln>
                <a:solidFill>
                  <a:srgbClr val="5B6573"/>
                </a:solidFill>
                <a:effectLst/>
                <a:uLnTx/>
                <a:uFillTx/>
                <a:latin typeface="Bitstream Charter"/>
                <a:ea typeface="Bitstream Charter"/>
                <a:cs typeface="Bitstream Charter"/>
              </a:rPr>
              <a:t>Direct faculty access to executive deliberations declines</a:t>
            </a:r>
          </a:p>
        </p:txBody>
      </p:sp>
      <p:sp>
        <p:nvSpPr>
          <p:cNvPr id="13" name="Rectangle 12">
            <a:extLst>
              <a:ext uri="{FF2B5EF4-FFF2-40B4-BE49-F238E27FC236}">
                <a16:creationId xmlns:a16="http://schemas.microsoft.com/office/drawing/2014/main" id="{B780899E-CDD8-484C-9483-1558441F2B8B}"/>
              </a:ext>
            </a:extLst>
          </p:cNvPr>
          <p:cNvSpPr>
            <a:spLocks noGrp="1"/>
          </p:cNvSpPr>
          <p:nvPr/>
        </p:nvSpPr>
        <p:spPr>
          <a:xfrm>
            <a:off x="685800" y="2457450"/>
            <a:ext cx="10820400" cy="685800"/>
          </a:xfrm>
          <a:prstGeom prst="rect">
            <a:avLst/>
          </a:prstGeom>
          <a:solidFill>
            <a:srgbClr val="F5F7FA"/>
          </a:solidFill>
          <a:ln w="9525">
            <a:solidFill>
              <a:srgbClr val="D7DEE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cs typeface="Calibri"/>
            </a:endParaRPr>
          </a:p>
        </p:txBody>
      </p:sp>
      <p:sp>
        <p:nvSpPr>
          <p:cNvPr id="14" name="Rectangle 13">
            <a:extLst>
              <a:ext uri="{FF2B5EF4-FFF2-40B4-BE49-F238E27FC236}">
                <a16:creationId xmlns:a16="http://schemas.microsoft.com/office/drawing/2014/main" id="{EFA5F0B0-6AAA-4D82-8C39-A3C8CFCD6361}"/>
              </a:ext>
            </a:extLst>
          </p:cNvPr>
          <p:cNvSpPr>
            <a:spLocks noGrp="1"/>
          </p:cNvSpPr>
          <p:nvPr/>
        </p:nvSpPr>
        <p:spPr>
          <a:xfrm>
            <a:off x="838200" y="2505075"/>
            <a:ext cx="2286000" cy="51435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425" b="1">
                <a:solidFill>
                  <a:srgbClr val="17365D"/>
                </a:solidFill>
                <a:latin typeface="Bitstream Charter"/>
                <a:ea typeface="Bitstream Charter"/>
                <a:cs typeface="Bitstream Charter"/>
              </a:defRPr>
            </a:pPr>
            <a:r>
              <a:rPr kumimoji="0" sz="1425" b="1" i="0" u="none" strike="noStrike" kern="1200" cap="none" spc="0" normalizeH="0" baseline="0" noProof="0">
                <a:ln>
                  <a:noFill/>
                </a:ln>
                <a:solidFill>
                  <a:srgbClr val="17365D"/>
                </a:solidFill>
                <a:effectLst/>
                <a:uLnTx/>
                <a:uFillTx/>
                <a:latin typeface="Bitstream Charter"/>
                <a:ea typeface="Bitstream Charter"/>
                <a:cs typeface="Bitstream Charter"/>
              </a:rPr>
              <a:t>Board of Regents</a:t>
            </a:r>
          </a:p>
        </p:txBody>
      </p:sp>
      <p:sp>
        <p:nvSpPr>
          <p:cNvPr id="15" name="Rectangle 14">
            <a:extLst>
              <a:ext uri="{FF2B5EF4-FFF2-40B4-BE49-F238E27FC236}">
                <a16:creationId xmlns:a16="http://schemas.microsoft.com/office/drawing/2014/main" id="{1A306B52-E8B0-49B0-A93A-8393CAB4F38B}"/>
              </a:ext>
            </a:extLst>
          </p:cNvPr>
          <p:cNvSpPr>
            <a:spLocks noGrp="1"/>
          </p:cNvSpPr>
          <p:nvPr/>
        </p:nvSpPr>
        <p:spPr>
          <a:xfrm>
            <a:off x="3371850" y="2505075"/>
            <a:ext cx="3429000" cy="51435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17202A"/>
                </a:solidFill>
                <a:latin typeface="Bitstream Charter"/>
                <a:ea typeface="Bitstream Charter"/>
                <a:cs typeface="Bitstream Charter"/>
              </a:defRPr>
            </a:pPr>
            <a:r>
              <a:rPr kumimoji="0" sz="1350" b="0" i="0" u="none" strike="noStrike" kern="1200" cap="none" spc="0" normalizeH="0" baseline="0" noProof="0">
                <a:ln>
                  <a:noFill/>
                </a:ln>
                <a:solidFill>
                  <a:srgbClr val="17202A"/>
                </a:solidFill>
                <a:effectLst/>
                <a:uLnTx/>
                <a:uFillTx/>
                <a:latin typeface="Bitstream Charter"/>
                <a:ea typeface="Bitstream Charter"/>
                <a:cs typeface="Bitstream Charter"/>
              </a:rPr>
              <a:t>Regular reporting becomes “as needed”</a:t>
            </a:r>
          </a:p>
        </p:txBody>
      </p:sp>
      <p:sp>
        <p:nvSpPr>
          <p:cNvPr id="16" name="Rectangle 15">
            <a:extLst>
              <a:ext uri="{FF2B5EF4-FFF2-40B4-BE49-F238E27FC236}">
                <a16:creationId xmlns:a16="http://schemas.microsoft.com/office/drawing/2014/main" id="{122D28B1-77F7-4CD9-ACEC-5AF1C1268CB3}"/>
              </a:ext>
            </a:extLst>
          </p:cNvPr>
          <p:cNvSpPr>
            <a:spLocks noGrp="1"/>
          </p:cNvSpPr>
          <p:nvPr/>
        </p:nvSpPr>
        <p:spPr>
          <a:xfrm>
            <a:off x="7239000" y="2505075"/>
            <a:ext cx="4000500" cy="51435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5B6573"/>
                </a:solidFill>
                <a:latin typeface="Bitstream Charter"/>
                <a:ea typeface="Bitstream Charter"/>
                <a:cs typeface="Bitstream Charter"/>
              </a:defRPr>
            </a:pPr>
            <a:r>
              <a:rPr kumimoji="0" sz="1350" b="0" i="0" u="none" strike="noStrike" kern="1200" cap="none" spc="0" normalizeH="0" baseline="0" noProof="0">
                <a:ln>
                  <a:noFill/>
                </a:ln>
                <a:solidFill>
                  <a:srgbClr val="5B6573"/>
                </a:solidFill>
                <a:effectLst/>
                <a:uLnTx/>
                <a:uFillTx/>
                <a:latin typeface="Bitstream Charter"/>
                <a:ea typeface="Bitstream Charter"/>
                <a:cs typeface="Bitstream Charter"/>
              </a:rPr>
              <a:t>Faculty reporting becomes less certain</a:t>
            </a:r>
          </a:p>
        </p:txBody>
      </p:sp>
      <p:sp>
        <p:nvSpPr>
          <p:cNvPr id="17" name="Rectangle 16">
            <a:extLst>
              <a:ext uri="{FF2B5EF4-FFF2-40B4-BE49-F238E27FC236}">
                <a16:creationId xmlns:a16="http://schemas.microsoft.com/office/drawing/2014/main" id="{35138854-C2B8-4027-AEF9-4840B2CFD273}"/>
              </a:ext>
            </a:extLst>
          </p:cNvPr>
          <p:cNvSpPr>
            <a:spLocks noGrp="1"/>
          </p:cNvSpPr>
          <p:nvPr/>
        </p:nvSpPr>
        <p:spPr>
          <a:xfrm>
            <a:off x="685800" y="3248025"/>
            <a:ext cx="10820400" cy="685800"/>
          </a:xfrm>
          <a:prstGeom prst="rect">
            <a:avLst/>
          </a:prstGeom>
          <a:solidFill>
            <a:srgbClr val="FFFFFF"/>
          </a:solidFill>
          <a:ln w="9525">
            <a:solidFill>
              <a:srgbClr val="D7DEE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cs typeface="Calibri"/>
            </a:endParaRPr>
          </a:p>
        </p:txBody>
      </p:sp>
      <p:sp>
        <p:nvSpPr>
          <p:cNvPr id="18" name="Rectangle 17">
            <a:extLst>
              <a:ext uri="{FF2B5EF4-FFF2-40B4-BE49-F238E27FC236}">
                <a16:creationId xmlns:a16="http://schemas.microsoft.com/office/drawing/2014/main" id="{AF08535D-E026-48B6-8233-D10F424DEA51}"/>
              </a:ext>
            </a:extLst>
          </p:cNvPr>
          <p:cNvSpPr>
            <a:spLocks noGrp="1"/>
          </p:cNvSpPr>
          <p:nvPr/>
        </p:nvSpPr>
        <p:spPr>
          <a:xfrm>
            <a:off x="838200" y="3295650"/>
            <a:ext cx="2286000" cy="51435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425" b="1">
                <a:solidFill>
                  <a:srgbClr val="17365D"/>
                </a:solidFill>
                <a:latin typeface="Bitstream Charter"/>
                <a:ea typeface="Bitstream Charter"/>
                <a:cs typeface="Bitstream Charter"/>
              </a:defRPr>
            </a:pPr>
            <a:r>
              <a:rPr kumimoji="0" sz="1425" b="1" i="0" u="none" strike="noStrike" kern="1200" cap="none" spc="0" normalizeH="0" baseline="0" noProof="0">
                <a:ln>
                  <a:noFill/>
                </a:ln>
                <a:solidFill>
                  <a:srgbClr val="17365D"/>
                </a:solidFill>
                <a:effectLst/>
                <a:uLnTx/>
                <a:uFillTx/>
                <a:latin typeface="Bitstream Charter"/>
                <a:ea typeface="Bitstream Charter"/>
                <a:cs typeface="Bitstream Charter"/>
              </a:rPr>
              <a:t>UFEC</a:t>
            </a:r>
          </a:p>
        </p:txBody>
      </p:sp>
      <p:sp>
        <p:nvSpPr>
          <p:cNvPr id="19" name="Rectangle 18">
            <a:extLst>
              <a:ext uri="{FF2B5EF4-FFF2-40B4-BE49-F238E27FC236}">
                <a16:creationId xmlns:a16="http://schemas.microsoft.com/office/drawing/2014/main" id="{11E75071-DE83-424F-9F1D-1C463257190D}"/>
              </a:ext>
            </a:extLst>
          </p:cNvPr>
          <p:cNvSpPr>
            <a:spLocks noGrp="1"/>
          </p:cNvSpPr>
          <p:nvPr/>
        </p:nvSpPr>
        <p:spPr>
          <a:xfrm>
            <a:off x="3371850" y="3295650"/>
            <a:ext cx="3429000" cy="51435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17202A"/>
                </a:solidFill>
                <a:latin typeface="Bitstream Charter"/>
                <a:ea typeface="Bitstream Charter"/>
                <a:cs typeface="Bitstream Charter"/>
              </a:defRPr>
            </a:pPr>
            <a:r>
              <a:rPr kumimoji="0" sz="1350" b="0" i="0" u="none" strike="noStrike" kern="1200" cap="none" spc="0" normalizeH="0" baseline="0" noProof="0">
                <a:ln>
                  <a:noFill/>
                </a:ln>
                <a:solidFill>
                  <a:srgbClr val="17202A"/>
                </a:solidFill>
                <a:effectLst/>
                <a:uLnTx/>
                <a:uFillTx/>
                <a:latin typeface="Bitstream Charter"/>
                <a:ea typeface="Bitstream Charter"/>
                <a:cs typeface="Bitstream Charter"/>
              </a:rPr>
              <a:t>Provost and Senior Vice Provost added</a:t>
            </a:r>
          </a:p>
        </p:txBody>
      </p:sp>
      <p:sp>
        <p:nvSpPr>
          <p:cNvPr id="20" name="Rectangle 19">
            <a:extLst>
              <a:ext uri="{FF2B5EF4-FFF2-40B4-BE49-F238E27FC236}">
                <a16:creationId xmlns:a16="http://schemas.microsoft.com/office/drawing/2014/main" id="{B9FC0E3A-CC49-49B3-8076-82A7B0630D73}"/>
              </a:ext>
            </a:extLst>
          </p:cNvPr>
          <p:cNvSpPr>
            <a:spLocks noGrp="1"/>
          </p:cNvSpPr>
          <p:nvPr/>
        </p:nvSpPr>
        <p:spPr>
          <a:xfrm>
            <a:off x="7239000" y="3295650"/>
            <a:ext cx="4000500" cy="51435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5B6573"/>
                </a:solidFill>
                <a:latin typeface="Bitstream Charter"/>
                <a:ea typeface="Bitstream Charter"/>
                <a:cs typeface="Bitstream Charter"/>
              </a:defRPr>
            </a:pPr>
            <a:r>
              <a:rPr kumimoji="0" sz="1350" b="0" i="0" u="none" strike="noStrike" kern="1200" cap="none" spc="0" normalizeH="0" baseline="0" noProof="0">
                <a:ln>
                  <a:noFill/>
                </a:ln>
                <a:solidFill>
                  <a:srgbClr val="5B6573"/>
                </a:solidFill>
                <a:effectLst/>
                <a:uLnTx/>
                <a:uFillTx/>
                <a:latin typeface="Bitstream Charter"/>
                <a:ea typeface="Bitstream Charter"/>
                <a:cs typeface="Bitstream Charter"/>
              </a:rPr>
              <a:t>Representation changes from faculty to mixed</a:t>
            </a:r>
          </a:p>
        </p:txBody>
      </p:sp>
      <p:sp>
        <p:nvSpPr>
          <p:cNvPr id="21" name="Rectangle 20">
            <a:extLst>
              <a:ext uri="{FF2B5EF4-FFF2-40B4-BE49-F238E27FC236}">
                <a16:creationId xmlns:a16="http://schemas.microsoft.com/office/drawing/2014/main" id="{15A141D5-FDEF-47BA-A81C-E0BFE855613F}"/>
              </a:ext>
            </a:extLst>
          </p:cNvPr>
          <p:cNvSpPr>
            <a:spLocks noGrp="1"/>
          </p:cNvSpPr>
          <p:nvPr/>
        </p:nvSpPr>
        <p:spPr>
          <a:xfrm>
            <a:off x="685800" y="4038600"/>
            <a:ext cx="10820400" cy="685800"/>
          </a:xfrm>
          <a:prstGeom prst="rect">
            <a:avLst/>
          </a:prstGeom>
          <a:solidFill>
            <a:srgbClr val="F5F7FA"/>
          </a:solidFill>
          <a:ln w="9525">
            <a:solidFill>
              <a:srgbClr val="D7DEE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cs typeface="Calibri"/>
            </a:endParaRPr>
          </a:p>
        </p:txBody>
      </p:sp>
      <p:sp>
        <p:nvSpPr>
          <p:cNvPr id="22" name="Rectangle 21">
            <a:extLst>
              <a:ext uri="{FF2B5EF4-FFF2-40B4-BE49-F238E27FC236}">
                <a16:creationId xmlns:a16="http://schemas.microsoft.com/office/drawing/2014/main" id="{E9A10D3C-EA69-4F99-BBFD-8755DDAB32CB}"/>
              </a:ext>
            </a:extLst>
          </p:cNvPr>
          <p:cNvSpPr>
            <a:spLocks noGrp="1"/>
          </p:cNvSpPr>
          <p:nvPr/>
        </p:nvSpPr>
        <p:spPr>
          <a:xfrm>
            <a:off x="838200" y="4086225"/>
            <a:ext cx="2286000" cy="51435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425" b="1">
                <a:solidFill>
                  <a:srgbClr val="17365D"/>
                </a:solidFill>
                <a:latin typeface="Bitstream Charter"/>
                <a:ea typeface="Bitstream Charter"/>
                <a:cs typeface="Bitstream Charter"/>
              </a:defRPr>
            </a:pPr>
            <a:r>
              <a:rPr kumimoji="0" sz="1425" b="1" i="0" u="none" strike="noStrike" kern="1200" cap="none" spc="0" normalizeH="0" baseline="0" noProof="0">
                <a:ln>
                  <a:noFill/>
                </a:ln>
                <a:solidFill>
                  <a:srgbClr val="17365D"/>
                </a:solidFill>
                <a:effectLst/>
                <a:uLnTx/>
                <a:uFillTx/>
                <a:latin typeface="Bitstream Charter"/>
                <a:ea typeface="Bitstream Charter"/>
                <a:cs typeface="Bitstream Charter"/>
              </a:rPr>
              <a:t>Texas faculty senates</a:t>
            </a:r>
          </a:p>
        </p:txBody>
      </p:sp>
      <p:sp>
        <p:nvSpPr>
          <p:cNvPr id="23" name="Rectangle 22">
            <a:extLst>
              <a:ext uri="{FF2B5EF4-FFF2-40B4-BE49-F238E27FC236}">
                <a16:creationId xmlns:a16="http://schemas.microsoft.com/office/drawing/2014/main" id="{7278BFF6-E645-419A-A263-8E51AFFB5CBA}"/>
              </a:ext>
            </a:extLst>
          </p:cNvPr>
          <p:cNvSpPr>
            <a:spLocks noGrp="1"/>
          </p:cNvSpPr>
          <p:nvPr/>
        </p:nvSpPr>
        <p:spPr>
          <a:xfrm>
            <a:off x="3371850" y="4086225"/>
            <a:ext cx="3429000" cy="51435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17202A"/>
                </a:solidFill>
                <a:latin typeface="Bitstream Charter"/>
                <a:ea typeface="Bitstream Charter"/>
                <a:cs typeface="Bitstream Charter"/>
              </a:defRPr>
            </a:pPr>
            <a:r>
              <a:rPr kumimoji="0" sz="1350" b="0" i="0" u="none" strike="noStrike" kern="1200" cap="none" spc="0" normalizeH="0" baseline="0" noProof="0">
                <a:ln>
                  <a:noFill/>
                </a:ln>
                <a:solidFill>
                  <a:srgbClr val="17202A"/>
                </a:solidFill>
                <a:effectLst/>
                <a:uLnTx/>
                <a:uFillTx/>
                <a:latin typeface="Bitstream Charter"/>
                <a:ea typeface="Bitstream Charter"/>
                <a:cs typeface="Bitstream Charter"/>
              </a:rPr>
              <a:t>Membership language becomes conditional</a:t>
            </a:r>
          </a:p>
        </p:txBody>
      </p:sp>
      <p:sp>
        <p:nvSpPr>
          <p:cNvPr id="24" name="Rectangle 23">
            <a:extLst>
              <a:ext uri="{FF2B5EF4-FFF2-40B4-BE49-F238E27FC236}">
                <a16:creationId xmlns:a16="http://schemas.microsoft.com/office/drawing/2014/main" id="{98D6E045-3B11-4E48-B0D8-5BAE36CEB184}"/>
              </a:ext>
            </a:extLst>
          </p:cNvPr>
          <p:cNvSpPr>
            <a:spLocks noGrp="1"/>
          </p:cNvSpPr>
          <p:nvPr/>
        </p:nvSpPr>
        <p:spPr>
          <a:xfrm>
            <a:off x="7239000" y="4086225"/>
            <a:ext cx="4000500" cy="51435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5B6573"/>
                </a:solidFill>
                <a:latin typeface="Bitstream Charter"/>
                <a:ea typeface="Bitstream Charter"/>
                <a:cs typeface="Bitstream Charter"/>
              </a:defRPr>
            </a:pPr>
            <a:r>
              <a:rPr kumimoji="0" sz="1350" b="0" i="0" u="none" strike="noStrike" kern="1200" cap="none" spc="0" normalizeH="0" baseline="0" noProof="0">
                <a:ln>
                  <a:noFill/>
                </a:ln>
                <a:solidFill>
                  <a:srgbClr val="5B6573"/>
                </a:solidFill>
                <a:effectLst/>
                <a:uLnTx/>
                <a:uFillTx/>
                <a:latin typeface="Bitstream Charter"/>
                <a:ea typeface="Bitstream Charter"/>
                <a:cs typeface="Bitstream Charter"/>
              </a:rPr>
              <a:t>Continuing external participation is less assured</a:t>
            </a:r>
          </a:p>
        </p:txBody>
      </p:sp>
      <p:sp>
        <p:nvSpPr>
          <p:cNvPr id="25" name="Rectangle 24">
            <a:extLst>
              <a:ext uri="{FF2B5EF4-FFF2-40B4-BE49-F238E27FC236}">
                <a16:creationId xmlns:a16="http://schemas.microsoft.com/office/drawing/2014/main" id="{E44536AC-EDE0-475F-BCF2-33269CB36614}"/>
              </a:ext>
            </a:extLst>
          </p:cNvPr>
          <p:cNvSpPr>
            <a:spLocks noGrp="1"/>
          </p:cNvSpPr>
          <p:nvPr/>
        </p:nvSpPr>
        <p:spPr>
          <a:xfrm>
            <a:off x="685800" y="4829175"/>
            <a:ext cx="10820400" cy="685800"/>
          </a:xfrm>
          <a:prstGeom prst="rect">
            <a:avLst/>
          </a:prstGeom>
          <a:solidFill>
            <a:srgbClr val="FFFFFF"/>
          </a:solidFill>
          <a:ln w="9525">
            <a:solidFill>
              <a:srgbClr val="D7DEE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cs typeface="Calibri"/>
            </a:endParaRPr>
          </a:p>
        </p:txBody>
      </p:sp>
      <p:sp>
        <p:nvSpPr>
          <p:cNvPr id="26" name="Rectangle 25">
            <a:extLst>
              <a:ext uri="{FF2B5EF4-FFF2-40B4-BE49-F238E27FC236}">
                <a16:creationId xmlns:a16="http://schemas.microsoft.com/office/drawing/2014/main" id="{6DE09CB6-FE94-4295-B74C-98FE8732738D}"/>
              </a:ext>
            </a:extLst>
          </p:cNvPr>
          <p:cNvSpPr>
            <a:spLocks noGrp="1"/>
          </p:cNvSpPr>
          <p:nvPr/>
        </p:nvSpPr>
        <p:spPr>
          <a:xfrm>
            <a:off x="838200" y="4876800"/>
            <a:ext cx="2286000" cy="51435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425" b="1">
                <a:solidFill>
                  <a:srgbClr val="17365D"/>
                </a:solidFill>
                <a:latin typeface="Bitstream Charter"/>
                <a:ea typeface="Bitstream Charter"/>
                <a:cs typeface="Bitstream Charter"/>
              </a:defRPr>
            </a:pPr>
            <a:r>
              <a:rPr kumimoji="0" sz="1425" b="1" i="0" u="none" strike="noStrike" kern="1200" cap="none" spc="0" normalizeH="0" baseline="0" noProof="0">
                <a:ln>
                  <a:noFill/>
                </a:ln>
                <a:solidFill>
                  <a:srgbClr val="17365D"/>
                </a:solidFill>
                <a:effectLst/>
                <a:uLnTx/>
                <a:uFillTx/>
                <a:latin typeface="Bitstream Charter"/>
                <a:ea typeface="Bitstream Charter"/>
                <a:cs typeface="Bitstream Charter"/>
              </a:rPr>
              <a:t>UCC policy review</a:t>
            </a:r>
          </a:p>
        </p:txBody>
      </p:sp>
      <p:sp>
        <p:nvSpPr>
          <p:cNvPr id="27" name="Rectangle 26">
            <a:extLst>
              <a:ext uri="{FF2B5EF4-FFF2-40B4-BE49-F238E27FC236}">
                <a16:creationId xmlns:a16="http://schemas.microsoft.com/office/drawing/2014/main" id="{6F9DEE50-458F-4058-B65E-936B92567C6D}"/>
              </a:ext>
            </a:extLst>
          </p:cNvPr>
          <p:cNvSpPr>
            <a:spLocks noGrp="1"/>
          </p:cNvSpPr>
          <p:nvPr/>
        </p:nvSpPr>
        <p:spPr>
          <a:xfrm>
            <a:off x="3371850" y="4876800"/>
            <a:ext cx="3429000" cy="51435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17202A"/>
                </a:solidFill>
                <a:latin typeface="Bitstream Charter"/>
                <a:ea typeface="Bitstream Charter"/>
                <a:cs typeface="Bitstream Charter"/>
              </a:defRPr>
            </a:pPr>
            <a:r>
              <a:rPr kumimoji="0" sz="1350" b="0" i="0" u="none" strike="noStrike" kern="1200" cap="none" spc="0" normalizeH="0" baseline="0" noProof="0">
                <a:ln>
                  <a:noFill/>
                </a:ln>
                <a:solidFill>
                  <a:srgbClr val="17202A"/>
                </a:solidFill>
                <a:effectLst/>
                <a:uLnTx/>
                <a:uFillTx/>
                <a:latin typeface="Bitstream Charter"/>
                <a:ea typeface="Bitstream Charter"/>
                <a:cs typeface="Bitstream Charter"/>
              </a:rPr>
              <a:t>Limited to proposals in the formal process</a:t>
            </a:r>
          </a:p>
        </p:txBody>
      </p:sp>
      <p:sp>
        <p:nvSpPr>
          <p:cNvPr id="28" name="Rectangle 27">
            <a:extLst>
              <a:ext uri="{FF2B5EF4-FFF2-40B4-BE49-F238E27FC236}">
                <a16:creationId xmlns:a16="http://schemas.microsoft.com/office/drawing/2014/main" id="{4BB6DF8C-7575-4E2A-A3E1-A71F0D078964}"/>
              </a:ext>
            </a:extLst>
          </p:cNvPr>
          <p:cNvSpPr>
            <a:spLocks noGrp="1"/>
          </p:cNvSpPr>
          <p:nvPr/>
        </p:nvSpPr>
        <p:spPr>
          <a:xfrm>
            <a:off x="7239000" y="4876800"/>
            <a:ext cx="4000500" cy="51435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5B6573"/>
                </a:solidFill>
                <a:latin typeface="Bitstream Charter"/>
                <a:ea typeface="Bitstream Charter"/>
                <a:cs typeface="Bitstream Charter"/>
              </a:defRPr>
            </a:pPr>
            <a:r>
              <a:rPr kumimoji="0" sz="1350" b="0" i="0" u="none" strike="noStrike" kern="1200" cap="none" spc="0" normalizeH="0" baseline="0" noProof="0">
                <a:ln>
                  <a:noFill/>
                </a:ln>
                <a:solidFill>
                  <a:srgbClr val="5B6573"/>
                </a:solidFill>
                <a:effectLst/>
                <a:uLnTx/>
                <a:uFillTx/>
                <a:latin typeface="Bitstream Charter"/>
                <a:ea typeface="Bitstream Charter"/>
                <a:cs typeface="Bitstream Charter"/>
              </a:rPr>
              <a:t>Informal or early faculty review may narrow</a:t>
            </a:r>
          </a:p>
        </p:txBody>
      </p:sp>
      <p:sp>
        <p:nvSpPr>
          <p:cNvPr id="31" name="TextBox 30">
            <a:extLst>
              <a:ext uri="{FF2B5EF4-FFF2-40B4-BE49-F238E27FC236}">
                <a16:creationId xmlns:a16="http://schemas.microsoft.com/office/drawing/2014/main" id="{21EC59BF-68D3-07D2-E5FB-0064A9D69E32}"/>
              </a:ext>
            </a:extLst>
          </p:cNvPr>
          <p:cNvSpPr txBox="1"/>
          <p:nvPr/>
        </p:nvSpPr>
        <p:spPr>
          <a:xfrm>
            <a:off x="3143250" y="6406634"/>
            <a:ext cx="60960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a:solidFill>
                  <a:srgbClr val="E6EDF6"/>
                </a:solidFill>
                <a:latin typeface="Bitstream Charter"/>
                <a:ea typeface="Bitstream Charter"/>
                <a:cs typeface="Bitstream Charter"/>
              </a:defRPr>
            </a:pPr>
            <a:r>
              <a:rPr lang="en-US" sz="1800" dirty="0">
                <a:solidFill>
                  <a:srgbClr val="FF0000"/>
                </a:solidFill>
                <a:latin typeface="Bitstream Charter"/>
                <a:ea typeface="Bitstream Charter"/>
                <a:cs typeface="Bitstream Charter"/>
              </a:rPr>
              <a:t>Produced by ChatGPT</a:t>
            </a:r>
            <a:endParaRPr kumimoji="0" lang="en-US" sz="1800" b="0" i="0" u="none" strike="noStrike" kern="1200" cap="none" spc="0" normalizeH="0" baseline="0" noProof="0" dirty="0">
              <a:ln>
                <a:noFill/>
              </a:ln>
              <a:solidFill>
                <a:srgbClr val="FF0000"/>
              </a:solidFill>
              <a:effectLst/>
              <a:uLnTx/>
              <a:uFillTx/>
              <a:latin typeface="Bitstream Charter"/>
              <a:ea typeface="Bitstream Charter"/>
              <a:cs typeface="Bitstream Charter"/>
            </a:endParaRPr>
          </a:p>
        </p:txBody>
      </p:sp>
    </p:spTree>
    <p:extLst>
      <p:ext uri="{BB962C8B-B14F-4D97-AF65-F5344CB8AC3E}">
        <p14:creationId xmlns:p14="http://schemas.microsoft.com/office/powerpoint/2010/main" val="14206773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B7979367-4933-4E9F-851F-8832FE3A6E44}"/>
              </a:ext>
            </a:extLst>
          </p:cNvPr>
          <p:cNvSpPr>
            <a:spLocks noGrp="1"/>
          </p:cNvSpPr>
          <p:nvPr/>
        </p:nvSpPr>
        <p:spPr>
          <a:xfrm>
            <a:off x="685800" y="304800"/>
            <a:ext cx="7620000" cy="24765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050" b="1">
                <a:solidFill>
                  <a:srgbClr val="2F5597"/>
                </a:solidFill>
                <a:latin typeface="Bitstream Charter"/>
                <a:ea typeface="Bitstream Charter"/>
                <a:cs typeface="Bitstream Charter"/>
              </a:defRPr>
            </a:pPr>
            <a:r>
              <a:rPr kumimoji="0" sz="1050" b="1" i="0" u="none" strike="noStrike" kern="1200" cap="none" spc="0" normalizeH="0" baseline="0" noProof="0">
                <a:ln>
                  <a:noFill/>
                </a:ln>
                <a:solidFill>
                  <a:srgbClr val="2F5597"/>
                </a:solidFill>
                <a:effectLst/>
                <a:uLnTx/>
                <a:uFillTx/>
                <a:latin typeface="Bitstream Charter"/>
                <a:ea typeface="Bitstream Charter"/>
                <a:cs typeface="Bitstream Charter"/>
              </a:rPr>
              <a:t>BALANCED ASSESSMENT</a:t>
            </a:r>
          </a:p>
        </p:txBody>
      </p:sp>
      <p:sp>
        <p:nvSpPr>
          <p:cNvPr id="2" name="Rectangle 1">
            <a:extLst>
              <a:ext uri="{FF2B5EF4-FFF2-40B4-BE49-F238E27FC236}">
                <a16:creationId xmlns:a16="http://schemas.microsoft.com/office/drawing/2014/main" id="{89140AFF-69EE-40C8-A42C-F8A618F67BBF}"/>
              </a:ext>
            </a:extLst>
          </p:cNvPr>
          <p:cNvSpPr>
            <a:spLocks noGrp="1"/>
          </p:cNvSpPr>
          <p:nvPr/>
        </p:nvSpPr>
        <p:spPr>
          <a:xfrm>
            <a:off x="685800" y="590550"/>
            <a:ext cx="10810875" cy="6096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2550" b="1">
                <a:solidFill>
                  <a:srgbClr val="17365D"/>
                </a:solidFill>
                <a:latin typeface="Bitstream Charter"/>
                <a:ea typeface="Bitstream Charter"/>
                <a:cs typeface="Bitstream Charter"/>
              </a:defRPr>
            </a:pPr>
            <a:r>
              <a:rPr kumimoji="0" sz="2550" b="1" i="0" u="none" strike="noStrike" kern="1200" cap="none" spc="0" normalizeH="0" baseline="0" noProof="0">
                <a:ln>
                  <a:noFill/>
                </a:ln>
                <a:solidFill>
                  <a:srgbClr val="17365D"/>
                </a:solidFill>
                <a:effectLst/>
                <a:uLnTx/>
                <a:uFillTx/>
                <a:latin typeface="Bitstream Charter"/>
                <a:ea typeface="Bitstream Charter"/>
                <a:cs typeface="Bitstream Charter"/>
              </a:rPr>
              <a:t>Benefits and governance risks</a:t>
            </a:r>
          </a:p>
        </p:txBody>
      </p:sp>
      <p:sp>
        <p:nvSpPr>
          <p:cNvPr id="3" name="Rectangle 2">
            <a:extLst>
              <a:ext uri="{FF2B5EF4-FFF2-40B4-BE49-F238E27FC236}">
                <a16:creationId xmlns:a16="http://schemas.microsoft.com/office/drawing/2014/main" id="{30233AB2-03A7-49E7-B174-98A2C241B7DA}"/>
              </a:ext>
            </a:extLst>
          </p:cNvPr>
          <p:cNvSpPr>
            <a:spLocks noGrp="1"/>
          </p:cNvSpPr>
          <p:nvPr/>
        </p:nvSpPr>
        <p:spPr>
          <a:xfrm>
            <a:off x="685800" y="1219200"/>
            <a:ext cx="10810875" cy="19050"/>
          </a:xfrm>
          <a:prstGeom prst="rect">
            <a:avLst/>
          </a:prstGeom>
          <a:solidFill>
            <a:srgbClr val="D7DEE8"/>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cs typeface="Calibri"/>
            </a:endParaRPr>
          </a:p>
        </p:txBody>
      </p:sp>
      <p:sp>
        <p:nvSpPr>
          <p:cNvPr id="4" name="Rectangle 3">
            <a:extLst>
              <a:ext uri="{FF2B5EF4-FFF2-40B4-BE49-F238E27FC236}">
                <a16:creationId xmlns:a16="http://schemas.microsoft.com/office/drawing/2014/main" id="{3FC132A2-2F0A-453A-80FE-ACD23DABCCF8}"/>
              </a:ext>
            </a:extLst>
          </p:cNvPr>
          <p:cNvSpPr>
            <a:spLocks noGrp="1"/>
          </p:cNvSpPr>
          <p:nvPr/>
        </p:nvSpPr>
        <p:spPr>
          <a:xfrm>
            <a:off x="685800" y="6496050"/>
            <a:ext cx="4286250" cy="1905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825" b="0">
                <a:solidFill>
                  <a:srgbClr val="5B6573"/>
                </a:solidFill>
                <a:latin typeface="Bitstream Charter"/>
                <a:ea typeface="Bitstream Charter"/>
                <a:cs typeface="Bitstream Charter"/>
              </a:defRPr>
            </a:pPr>
            <a:r>
              <a:rPr kumimoji="0" sz="825" b="0" i="0" u="none" strike="noStrike" kern="1200" cap="none" spc="0" normalizeH="0" baseline="0" noProof="0">
                <a:ln>
                  <a:noFill/>
                </a:ln>
                <a:solidFill>
                  <a:srgbClr val="5B6573"/>
                </a:solidFill>
                <a:effectLst/>
                <a:uLnTx/>
                <a:uFillTx/>
                <a:latin typeface="Bitstream Charter"/>
                <a:ea typeface="Bitstream Charter"/>
                <a:cs typeface="Bitstream Charter"/>
              </a:rPr>
              <a:t>Faculty Council Bylaws Comparison</a:t>
            </a:r>
          </a:p>
        </p:txBody>
      </p:sp>
      <p:sp>
        <p:nvSpPr>
          <p:cNvPr id="5" name="Rectangle 4">
            <a:extLst>
              <a:ext uri="{FF2B5EF4-FFF2-40B4-BE49-F238E27FC236}">
                <a16:creationId xmlns:a16="http://schemas.microsoft.com/office/drawing/2014/main" id="{3F84E64B-659A-4FEC-B4BB-63029A662C27}"/>
              </a:ext>
            </a:extLst>
          </p:cNvPr>
          <p:cNvSpPr>
            <a:spLocks noGrp="1"/>
          </p:cNvSpPr>
          <p:nvPr/>
        </p:nvSpPr>
        <p:spPr>
          <a:xfrm>
            <a:off x="11049000" y="6496050"/>
            <a:ext cx="438150" cy="1905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825" b="0">
                <a:solidFill>
                  <a:srgbClr val="5B6573"/>
                </a:solidFill>
                <a:latin typeface="Bitstream Charter"/>
                <a:ea typeface="Bitstream Charter"/>
                <a:cs typeface="Bitstream Charter"/>
              </a:defRPr>
            </a:pPr>
            <a:r>
              <a:rPr kumimoji="0" sz="825" b="0" i="0" u="none" strike="noStrike" kern="1200" cap="none" spc="0" normalizeH="0" baseline="0" noProof="0">
                <a:ln>
                  <a:noFill/>
                </a:ln>
                <a:solidFill>
                  <a:srgbClr val="5B6573"/>
                </a:solidFill>
                <a:effectLst/>
                <a:uLnTx/>
                <a:uFillTx/>
                <a:latin typeface="Bitstream Charter"/>
                <a:ea typeface="Bitstream Charter"/>
                <a:cs typeface="Bitstream Charter"/>
              </a:rPr>
              <a:t>8</a:t>
            </a:r>
          </a:p>
        </p:txBody>
      </p:sp>
      <p:sp>
        <p:nvSpPr>
          <p:cNvPr id="6" name="Rectangle 5">
            <a:extLst>
              <a:ext uri="{FF2B5EF4-FFF2-40B4-BE49-F238E27FC236}">
                <a16:creationId xmlns:a16="http://schemas.microsoft.com/office/drawing/2014/main" id="{81548752-ED9A-4867-868C-6893B6630F4D}"/>
              </a:ext>
            </a:extLst>
          </p:cNvPr>
          <p:cNvSpPr>
            <a:spLocks noGrp="1"/>
          </p:cNvSpPr>
          <p:nvPr/>
        </p:nvSpPr>
        <p:spPr>
          <a:xfrm>
            <a:off x="762000" y="1524000"/>
            <a:ext cx="4953000" cy="4000500"/>
          </a:xfrm>
          <a:prstGeom prst="rect">
            <a:avLst/>
          </a:prstGeom>
          <a:solidFill>
            <a:srgbClr val="EEF6F1"/>
          </a:solidFill>
          <a:ln w="9525">
            <a:solidFill>
              <a:srgbClr val="D7DEE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cs typeface="Calibri"/>
            </a:endParaRPr>
          </a:p>
        </p:txBody>
      </p:sp>
      <p:sp>
        <p:nvSpPr>
          <p:cNvPr id="7" name="Rectangle 6">
            <a:extLst>
              <a:ext uri="{FF2B5EF4-FFF2-40B4-BE49-F238E27FC236}">
                <a16:creationId xmlns:a16="http://schemas.microsoft.com/office/drawing/2014/main" id="{453ADAE0-E57D-497D-9B7B-C10E0035A079}"/>
              </a:ext>
            </a:extLst>
          </p:cNvPr>
          <p:cNvSpPr>
            <a:spLocks noGrp="1"/>
          </p:cNvSpPr>
          <p:nvPr/>
        </p:nvSpPr>
        <p:spPr>
          <a:xfrm>
            <a:off x="6477000" y="1524000"/>
            <a:ext cx="4953000" cy="4000500"/>
          </a:xfrm>
          <a:prstGeom prst="rect">
            <a:avLst/>
          </a:prstGeom>
          <a:solidFill>
            <a:srgbClr val="FAEEEE"/>
          </a:solidFill>
          <a:ln w="9525">
            <a:solidFill>
              <a:srgbClr val="D7DEE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cs typeface="Calibri"/>
            </a:endParaRPr>
          </a:p>
        </p:txBody>
      </p:sp>
      <p:sp>
        <p:nvSpPr>
          <p:cNvPr id="8" name="Rectangle 7">
            <a:extLst>
              <a:ext uri="{FF2B5EF4-FFF2-40B4-BE49-F238E27FC236}">
                <a16:creationId xmlns:a16="http://schemas.microsoft.com/office/drawing/2014/main" id="{B0D9FBB5-BD57-4921-87C2-D3D5097D2B6D}"/>
              </a:ext>
            </a:extLst>
          </p:cNvPr>
          <p:cNvSpPr>
            <a:spLocks noGrp="1"/>
          </p:cNvSpPr>
          <p:nvPr/>
        </p:nvSpPr>
        <p:spPr>
          <a:xfrm>
            <a:off x="1066800" y="1809750"/>
            <a:ext cx="4095750" cy="2286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975" b="1">
                <a:solidFill>
                  <a:srgbClr val="2E6B4E"/>
                </a:solidFill>
                <a:latin typeface="Bitstream Charter"/>
                <a:ea typeface="Bitstream Charter"/>
                <a:cs typeface="Bitstream Charter"/>
              </a:defRPr>
            </a:pPr>
            <a:r>
              <a:rPr kumimoji="0" sz="975" b="1" i="0" u="none" strike="noStrike" kern="1200" cap="none" spc="0" normalizeH="0" baseline="0" noProof="0">
                <a:ln>
                  <a:noFill/>
                </a:ln>
                <a:solidFill>
                  <a:srgbClr val="2E6B4E"/>
                </a:solidFill>
                <a:effectLst/>
                <a:uLnTx/>
                <a:uFillTx/>
                <a:latin typeface="Bitstream Charter"/>
                <a:ea typeface="Bitstream Charter"/>
                <a:cs typeface="Bitstream Charter"/>
              </a:rPr>
              <a:t>POTENTIAL BENEFITS</a:t>
            </a:r>
          </a:p>
        </p:txBody>
      </p:sp>
      <p:sp>
        <p:nvSpPr>
          <p:cNvPr id="9" name="Rectangle 8">
            <a:extLst>
              <a:ext uri="{FF2B5EF4-FFF2-40B4-BE49-F238E27FC236}">
                <a16:creationId xmlns:a16="http://schemas.microsoft.com/office/drawing/2014/main" id="{B8A44919-7A7C-4F58-BD52-8DCB15F920D9}"/>
              </a:ext>
            </a:extLst>
          </p:cNvPr>
          <p:cNvSpPr>
            <a:spLocks noGrp="1"/>
          </p:cNvSpPr>
          <p:nvPr/>
        </p:nvSpPr>
        <p:spPr>
          <a:xfrm>
            <a:off x="1066800" y="2266950"/>
            <a:ext cx="419100" cy="40005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200" b="1">
                <a:solidFill>
                  <a:srgbClr val="2E6B4E"/>
                </a:solidFill>
                <a:latin typeface="Bitstream Charter"/>
                <a:ea typeface="Bitstream Charter"/>
                <a:cs typeface="Bitstream Charter"/>
              </a:defRPr>
            </a:pPr>
            <a:r>
              <a:rPr kumimoji="0" sz="1200" b="1" i="0" u="none" strike="noStrike" kern="1200" cap="none" spc="0" normalizeH="0" baseline="0" noProof="0">
                <a:ln>
                  <a:noFill/>
                </a:ln>
                <a:solidFill>
                  <a:srgbClr val="2E6B4E"/>
                </a:solidFill>
                <a:effectLst/>
                <a:uLnTx/>
                <a:uFillTx/>
                <a:latin typeface="Bitstream Charter"/>
                <a:ea typeface="Bitstream Charter"/>
                <a:cs typeface="Bitstream Charter"/>
              </a:rPr>
              <a:t>01</a:t>
            </a:r>
          </a:p>
        </p:txBody>
      </p:sp>
      <p:sp>
        <p:nvSpPr>
          <p:cNvPr id="10" name="Rectangle 9">
            <a:extLst>
              <a:ext uri="{FF2B5EF4-FFF2-40B4-BE49-F238E27FC236}">
                <a16:creationId xmlns:a16="http://schemas.microsoft.com/office/drawing/2014/main" id="{4485A404-1C57-4EEF-96F2-6B4ED23909B9}"/>
              </a:ext>
            </a:extLst>
          </p:cNvPr>
          <p:cNvSpPr>
            <a:spLocks noGrp="1"/>
          </p:cNvSpPr>
          <p:nvPr/>
        </p:nvSpPr>
        <p:spPr>
          <a:xfrm>
            <a:off x="1562100" y="2190750"/>
            <a:ext cx="3714750" cy="55245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500" b="0">
                <a:solidFill>
                  <a:srgbClr val="17202A"/>
                </a:solidFill>
                <a:latin typeface="Bitstream Charter"/>
                <a:ea typeface="Bitstream Charter"/>
                <a:cs typeface="Bitstream Charter"/>
              </a:defRPr>
            </a:pPr>
            <a:r>
              <a:rPr kumimoji="0" sz="1500" b="0" i="0" u="none" strike="noStrike" kern="1200" cap="none" spc="0" normalizeH="0" baseline="0" noProof="0">
                <a:ln>
                  <a:noFill/>
                </a:ln>
                <a:solidFill>
                  <a:srgbClr val="17202A"/>
                </a:solidFill>
                <a:effectLst/>
                <a:uLnTx/>
                <a:uFillTx/>
                <a:latin typeface="Bitstream Charter"/>
                <a:ea typeface="Bitstream Charter"/>
                <a:cs typeface="Bitstream Charter"/>
              </a:rPr>
              <a:t>Earlier identification of operational constraints</a:t>
            </a:r>
          </a:p>
        </p:txBody>
      </p:sp>
      <p:sp>
        <p:nvSpPr>
          <p:cNvPr id="11" name="Rectangle 10">
            <a:extLst>
              <a:ext uri="{FF2B5EF4-FFF2-40B4-BE49-F238E27FC236}">
                <a16:creationId xmlns:a16="http://schemas.microsoft.com/office/drawing/2014/main" id="{38C4C449-2D35-4192-B841-194BA0196709}"/>
              </a:ext>
            </a:extLst>
          </p:cNvPr>
          <p:cNvSpPr>
            <a:spLocks noGrp="1"/>
          </p:cNvSpPr>
          <p:nvPr/>
        </p:nvSpPr>
        <p:spPr>
          <a:xfrm>
            <a:off x="1066800" y="2952750"/>
            <a:ext cx="419100" cy="40005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200" b="1">
                <a:solidFill>
                  <a:srgbClr val="2E6B4E"/>
                </a:solidFill>
                <a:latin typeface="Bitstream Charter"/>
                <a:ea typeface="Bitstream Charter"/>
                <a:cs typeface="Bitstream Charter"/>
              </a:defRPr>
            </a:pPr>
            <a:r>
              <a:rPr kumimoji="0" sz="1200" b="1" i="0" u="none" strike="noStrike" kern="1200" cap="none" spc="0" normalizeH="0" baseline="0" noProof="0">
                <a:ln>
                  <a:noFill/>
                </a:ln>
                <a:solidFill>
                  <a:srgbClr val="2E6B4E"/>
                </a:solidFill>
                <a:effectLst/>
                <a:uLnTx/>
                <a:uFillTx/>
                <a:latin typeface="Bitstream Charter"/>
                <a:ea typeface="Bitstream Charter"/>
                <a:cs typeface="Bitstream Charter"/>
              </a:rPr>
              <a:t>02</a:t>
            </a:r>
          </a:p>
        </p:txBody>
      </p:sp>
      <p:sp>
        <p:nvSpPr>
          <p:cNvPr id="12" name="Rectangle 11">
            <a:extLst>
              <a:ext uri="{FF2B5EF4-FFF2-40B4-BE49-F238E27FC236}">
                <a16:creationId xmlns:a16="http://schemas.microsoft.com/office/drawing/2014/main" id="{0FD7CCEB-E9B8-471E-97C5-4D96CCB06D3F}"/>
              </a:ext>
            </a:extLst>
          </p:cNvPr>
          <p:cNvSpPr>
            <a:spLocks noGrp="1"/>
          </p:cNvSpPr>
          <p:nvPr/>
        </p:nvSpPr>
        <p:spPr>
          <a:xfrm>
            <a:off x="1562100" y="2876550"/>
            <a:ext cx="3714750" cy="55245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500" b="0">
                <a:solidFill>
                  <a:srgbClr val="17202A"/>
                </a:solidFill>
                <a:latin typeface="Bitstream Charter"/>
                <a:ea typeface="Bitstream Charter"/>
                <a:cs typeface="Bitstream Charter"/>
              </a:defRPr>
            </a:pPr>
            <a:r>
              <a:rPr kumimoji="0" sz="1500" b="0" i="0" u="none" strike="noStrike" kern="1200" cap="none" spc="0" normalizeH="0" baseline="0" noProof="0">
                <a:ln>
                  <a:noFill/>
                </a:ln>
                <a:solidFill>
                  <a:srgbClr val="17202A"/>
                </a:solidFill>
                <a:effectLst/>
                <a:uLnTx/>
                <a:uFillTx/>
                <a:latin typeface="Bitstream Charter"/>
                <a:ea typeface="Bitstream Charter"/>
                <a:cs typeface="Bitstream Charter"/>
              </a:rPr>
              <a:t>Better access to senior decision-makers</a:t>
            </a:r>
          </a:p>
        </p:txBody>
      </p:sp>
      <p:sp>
        <p:nvSpPr>
          <p:cNvPr id="13" name="Rectangle 12">
            <a:extLst>
              <a:ext uri="{FF2B5EF4-FFF2-40B4-BE49-F238E27FC236}">
                <a16:creationId xmlns:a16="http://schemas.microsoft.com/office/drawing/2014/main" id="{9D046A23-D38E-4B65-8014-4D7C4912ED4C}"/>
              </a:ext>
            </a:extLst>
          </p:cNvPr>
          <p:cNvSpPr>
            <a:spLocks noGrp="1"/>
          </p:cNvSpPr>
          <p:nvPr/>
        </p:nvSpPr>
        <p:spPr>
          <a:xfrm>
            <a:off x="1066800" y="3638550"/>
            <a:ext cx="419100" cy="40005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200" b="1">
                <a:solidFill>
                  <a:srgbClr val="2E6B4E"/>
                </a:solidFill>
                <a:latin typeface="Bitstream Charter"/>
                <a:ea typeface="Bitstream Charter"/>
                <a:cs typeface="Bitstream Charter"/>
              </a:defRPr>
            </a:pPr>
            <a:r>
              <a:rPr kumimoji="0" sz="1200" b="1" i="0" u="none" strike="noStrike" kern="1200" cap="none" spc="0" normalizeH="0" baseline="0" noProof="0">
                <a:ln>
                  <a:noFill/>
                </a:ln>
                <a:solidFill>
                  <a:srgbClr val="2E6B4E"/>
                </a:solidFill>
                <a:effectLst/>
                <a:uLnTx/>
                <a:uFillTx/>
                <a:latin typeface="Bitstream Charter"/>
                <a:ea typeface="Bitstream Charter"/>
                <a:cs typeface="Bitstream Charter"/>
              </a:rPr>
              <a:t>03</a:t>
            </a:r>
          </a:p>
        </p:txBody>
      </p:sp>
      <p:sp>
        <p:nvSpPr>
          <p:cNvPr id="14" name="Rectangle 13">
            <a:extLst>
              <a:ext uri="{FF2B5EF4-FFF2-40B4-BE49-F238E27FC236}">
                <a16:creationId xmlns:a16="http://schemas.microsoft.com/office/drawing/2014/main" id="{F1908618-7290-41C6-BCE5-11190E82561F}"/>
              </a:ext>
            </a:extLst>
          </p:cNvPr>
          <p:cNvSpPr>
            <a:spLocks noGrp="1"/>
          </p:cNvSpPr>
          <p:nvPr/>
        </p:nvSpPr>
        <p:spPr>
          <a:xfrm>
            <a:off x="1562100" y="3562350"/>
            <a:ext cx="3714750" cy="55245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500" b="0">
                <a:solidFill>
                  <a:srgbClr val="17202A"/>
                </a:solidFill>
                <a:latin typeface="Bitstream Charter"/>
                <a:ea typeface="Bitstream Charter"/>
                <a:cs typeface="Bitstream Charter"/>
              </a:defRPr>
            </a:pPr>
            <a:r>
              <a:rPr kumimoji="0" sz="1500" b="0" i="0" u="none" strike="noStrike" kern="1200" cap="none" spc="0" normalizeH="0" baseline="0" noProof="0">
                <a:ln>
                  <a:noFill/>
                </a:ln>
                <a:solidFill>
                  <a:srgbClr val="17202A"/>
                </a:solidFill>
                <a:effectLst/>
                <a:uLnTx/>
                <a:uFillTx/>
                <a:latin typeface="Bitstream Charter"/>
                <a:ea typeface="Bitstream Charter"/>
                <a:cs typeface="Bitstream Charter"/>
              </a:rPr>
              <a:t>Clearer terms, vacancies, and administrative roles</a:t>
            </a:r>
          </a:p>
        </p:txBody>
      </p:sp>
      <p:sp>
        <p:nvSpPr>
          <p:cNvPr id="15" name="Rectangle 14">
            <a:extLst>
              <a:ext uri="{FF2B5EF4-FFF2-40B4-BE49-F238E27FC236}">
                <a16:creationId xmlns:a16="http://schemas.microsoft.com/office/drawing/2014/main" id="{82DDAC34-7A8C-4E61-AD49-F66CE0791BA2}"/>
              </a:ext>
            </a:extLst>
          </p:cNvPr>
          <p:cNvSpPr>
            <a:spLocks noGrp="1"/>
          </p:cNvSpPr>
          <p:nvPr/>
        </p:nvSpPr>
        <p:spPr>
          <a:xfrm>
            <a:off x="1066800" y="4324350"/>
            <a:ext cx="419100" cy="40005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200" b="1">
                <a:solidFill>
                  <a:srgbClr val="2E6B4E"/>
                </a:solidFill>
                <a:latin typeface="Bitstream Charter"/>
                <a:ea typeface="Bitstream Charter"/>
                <a:cs typeface="Bitstream Charter"/>
              </a:defRPr>
            </a:pPr>
            <a:r>
              <a:rPr kumimoji="0" sz="1200" b="1" i="0" u="none" strike="noStrike" kern="1200" cap="none" spc="0" normalizeH="0" baseline="0" noProof="0">
                <a:ln>
                  <a:noFill/>
                </a:ln>
                <a:solidFill>
                  <a:srgbClr val="2E6B4E"/>
                </a:solidFill>
                <a:effectLst/>
                <a:uLnTx/>
                <a:uFillTx/>
                <a:latin typeface="Bitstream Charter"/>
                <a:ea typeface="Bitstream Charter"/>
                <a:cs typeface="Bitstream Charter"/>
              </a:rPr>
              <a:t>04</a:t>
            </a:r>
          </a:p>
        </p:txBody>
      </p:sp>
      <p:sp>
        <p:nvSpPr>
          <p:cNvPr id="16" name="Rectangle 15">
            <a:extLst>
              <a:ext uri="{FF2B5EF4-FFF2-40B4-BE49-F238E27FC236}">
                <a16:creationId xmlns:a16="http://schemas.microsoft.com/office/drawing/2014/main" id="{793482EA-0595-4AB9-8B0A-25D58AD20812}"/>
              </a:ext>
            </a:extLst>
          </p:cNvPr>
          <p:cNvSpPr>
            <a:spLocks noGrp="1"/>
          </p:cNvSpPr>
          <p:nvPr/>
        </p:nvSpPr>
        <p:spPr>
          <a:xfrm>
            <a:off x="1562100" y="4248150"/>
            <a:ext cx="3714750" cy="55245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500" b="0">
                <a:solidFill>
                  <a:srgbClr val="17202A"/>
                </a:solidFill>
                <a:latin typeface="Bitstream Charter"/>
                <a:ea typeface="Bitstream Charter"/>
                <a:cs typeface="Bitstream Charter"/>
              </a:defRPr>
            </a:pPr>
            <a:r>
              <a:rPr kumimoji="0" sz="1500" b="0" i="0" u="none" strike="noStrike" kern="1200" cap="none" spc="0" normalizeH="0" baseline="0" noProof="0">
                <a:ln>
                  <a:noFill/>
                </a:ln>
                <a:solidFill>
                  <a:srgbClr val="17202A"/>
                </a:solidFill>
                <a:effectLst/>
                <a:uLnTx/>
                <a:uFillTx/>
                <a:latin typeface="Bitstream Charter"/>
                <a:ea typeface="Bitstream Charter"/>
                <a:cs typeface="Bitstream Charter"/>
              </a:rPr>
              <a:t>Faster implementation of supported recommendations</a:t>
            </a:r>
          </a:p>
        </p:txBody>
      </p:sp>
      <p:sp>
        <p:nvSpPr>
          <p:cNvPr id="17" name="Rectangle 16">
            <a:extLst>
              <a:ext uri="{FF2B5EF4-FFF2-40B4-BE49-F238E27FC236}">
                <a16:creationId xmlns:a16="http://schemas.microsoft.com/office/drawing/2014/main" id="{7651773E-A067-4F2E-AE83-F99F25184BBC}"/>
              </a:ext>
            </a:extLst>
          </p:cNvPr>
          <p:cNvSpPr>
            <a:spLocks noGrp="1"/>
          </p:cNvSpPr>
          <p:nvPr/>
        </p:nvSpPr>
        <p:spPr>
          <a:xfrm>
            <a:off x="6781800" y="1809750"/>
            <a:ext cx="4095750" cy="2286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975" b="1">
                <a:solidFill>
                  <a:srgbClr val="9C2F35"/>
                </a:solidFill>
                <a:latin typeface="Bitstream Charter"/>
                <a:ea typeface="Bitstream Charter"/>
                <a:cs typeface="Bitstream Charter"/>
              </a:defRPr>
            </a:pPr>
            <a:r>
              <a:rPr kumimoji="0" sz="975" b="1" i="0" u="none" strike="noStrike" kern="1200" cap="none" spc="0" normalizeH="0" baseline="0" noProof="0">
                <a:ln>
                  <a:noFill/>
                </a:ln>
                <a:solidFill>
                  <a:srgbClr val="9C2F35"/>
                </a:solidFill>
                <a:effectLst/>
                <a:uLnTx/>
                <a:uFillTx/>
                <a:latin typeface="Bitstream Charter"/>
                <a:ea typeface="Bitstream Charter"/>
                <a:cs typeface="Bitstream Charter"/>
              </a:rPr>
              <a:t>PRINCIPAL RISKS</a:t>
            </a:r>
          </a:p>
        </p:txBody>
      </p:sp>
      <p:sp>
        <p:nvSpPr>
          <p:cNvPr id="18" name="Rectangle 17">
            <a:extLst>
              <a:ext uri="{FF2B5EF4-FFF2-40B4-BE49-F238E27FC236}">
                <a16:creationId xmlns:a16="http://schemas.microsoft.com/office/drawing/2014/main" id="{B9DA422E-EC29-4E94-8D33-7D2016F6930C}"/>
              </a:ext>
            </a:extLst>
          </p:cNvPr>
          <p:cNvSpPr>
            <a:spLocks noGrp="1"/>
          </p:cNvSpPr>
          <p:nvPr/>
        </p:nvSpPr>
        <p:spPr>
          <a:xfrm>
            <a:off x="6781800" y="2266950"/>
            <a:ext cx="419100" cy="40005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200" b="1">
                <a:solidFill>
                  <a:srgbClr val="9C2F35"/>
                </a:solidFill>
                <a:latin typeface="Bitstream Charter"/>
                <a:ea typeface="Bitstream Charter"/>
                <a:cs typeface="Bitstream Charter"/>
              </a:defRPr>
            </a:pPr>
            <a:r>
              <a:rPr kumimoji="0" sz="1200" b="1" i="0" u="none" strike="noStrike" kern="1200" cap="none" spc="0" normalizeH="0" baseline="0" noProof="0">
                <a:ln>
                  <a:noFill/>
                </a:ln>
                <a:solidFill>
                  <a:srgbClr val="9C2F35"/>
                </a:solidFill>
                <a:effectLst/>
                <a:uLnTx/>
                <a:uFillTx/>
                <a:latin typeface="Bitstream Charter"/>
                <a:ea typeface="Bitstream Charter"/>
                <a:cs typeface="Bitstream Charter"/>
              </a:rPr>
              <a:t>01</a:t>
            </a:r>
          </a:p>
        </p:txBody>
      </p:sp>
      <p:sp>
        <p:nvSpPr>
          <p:cNvPr id="19" name="Rectangle 18">
            <a:extLst>
              <a:ext uri="{FF2B5EF4-FFF2-40B4-BE49-F238E27FC236}">
                <a16:creationId xmlns:a16="http://schemas.microsoft.com/office/drawing/2014/main" id="{84FB0177-1B34-41AA-8FF1-BB18D46D5A54}"/>
              </a:ext>
            </a:extLst>
          </p:cNvPr>
          <p:cNvSpPr>
            <a:spLocks noGrp="1"/>
          </p:cNvSpPr>
          <p:nvPr/>
        </p:nvSpPr>
        <p:spPr>
          <a:xfrm>
            <a:off x="7277100" y="2190750"/>
            <a:ext cx="3714750" cy="55245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500" b="0">
                <a:solidFill>
                  <a:srgbClr val="17202A"/>
                </a:solidFill>
                <a:latin typeface="Bitstream Charter"/>
                <a:ea typeface="Bitstream Charter"/>
                <a:cs typeface="Bitstream Charter"/>
              </a:defRPr>
            </a:pPr>
            <a:r>
              <a:rPr kumimoji="0" sz="1500" b="0" i="0" u="none" strike="noStrike" kern="1200" cap="none" spc="0" normalizeH="0" baseline="0" noProof="0">
                <a:ln>
                  <a:noFill/>
                </a:ln>
                <a:solidFill>
                  <a:srgbClr val="17202A"/>
                </a:solidFill>
                <a:effectLst/>
                <a:uLnTx/>
                <a:uFillTx/>
                <a:latin typeface="Bitstream Charter"/>
                <a:ea typeface="Bitstream Charter"/>
                <a:cs typeface="Bitstream Charter"/>
              </a:rPr>
              <a:t>Administrative control before faculty votes</a:t>
            </a:r>
          </a:p>
        </p:txBody>
      </p:sp>
      <p:sp>
        <p:nvSpPr>
          <p:cNvPr id="20" name="Rectangle 19">
            <a:extLst>
              <a:ext uri="{FF2B5EF4-FFF2-40B4-BE49-F238E27FC236}">
                <a16:creationId xmlns:a16="http://schemas.microsoft.com/office/drawing/2014/main" id="{AF5FF845-CD3D-42AD-AF74-A0C53C1E8E87}"/>
              </a:ext>
            </a:extLst>
          </p:cNvPr>
          <p:cNvSpPr>
            <a:spLocks noGrp="1"/>
          </p:cNvSpPr>
          <p:nvPr/>
        </p:nvSpPr>
        <p:spPr>
          <a:xfrm>
            <a:off x="6781800" y="2952750"/>
            <a:ext cx="419100" cy="40005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200" b="1">
                <a:solidFill>
                  <a:srgbClr val="9C2F35"/>
                </a:solidFill>
                <a:latin typeface="Bitstream Charter"/>
                <a:ea typeface="Bitstream Charter"/>
                <a:cs typeface="Bitstream Charter"/>
              </a:defRPr>
            </a:pPr>
            <a:r>
              <a:rPr kumimoji="0" sz="1200" b="1" i="0" u="none" strike="noStrike" kern="1200" cap="none" spc="0" normalizeH="0" baseline="0" noProof="0">
                <a:ln>
                  <a:noFill/>
                </a:ln>
                <a:solidFill>
                  <a:srgbClr val="9C2F35"/>
                </a:solidFill>
                <a:effectLst/>
                <a:uLnTx/>
                <a:uFillTx/>
                <a:latin typeface="Bitstream Charter"/>
                <a:ea typeface="Bitstream Charter"/>
                <a:cs typeface="Bitstream Charter"/>
              </a:rPr>
              <a:t>02</a:t>
            </a:r>
          </a:p>
        </p:txBody>
      </p:sp>
      <p:sp>
        <p:nvSpPr>
          <p:cNvPr id="21" name="Rectangle 20">
            <a:extLst>
              <a:ext uri="{FF2B5EF4-FFF2-40B4-BE49-F238E27FC236}">
                <a16:creationId xmlns:a16="http://schemas.microsoft.com/office/drawing/2014/main" id="{D6694850-492E-4D5B-A4D2-49067A6CCE59}"/>
              </a:ext>
            </a:extLst>
          </p:cNvPr>
          <p:cNvSpPr>
            <a:spLocks noGrp="1"/>
          </p:cNvSpPr>
          <p:nvPr/>
        </p:nvSpPr>
        <p:spPr>
          <a:xfrm>
            <a:off x="7277100" y="2876550"/>
            <a:ext cx="3714750" cy="55245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500" b="0">
                <a:solidFill>
                  <a:srgbClr val="17202A"/>
                </a:solidFill>
                <a:latin typeface="Bitstream Charter"/>
                <a:ea typeface="Bitstream Charter"/>
                <a:cs typeface="Bitstream Charter"/>
              </a:defRPr>
            </a:pPr>
            <a:r>
              <a:rPr kumimoji="0" sz="1500" b="0" i="0" u="none" strike="noStrike" kern="1200" cap="none" spc="0" normalizeH="0" baseline="0" noProof="0">
                <a:ln>
                  <a:noFill/>
                </a:ln>
                <a:solidFill>
                  <a:srgbClr val="17202A"/>
                </a:solidFill>
                <a:effectLst/>
                <a:uLnTx/>
                <a:uFillTx/>
                <a:latin typeface="Bitstream Charter"/>
                <a:ea typeface="Bitstream Charter"/>
                <a:cs typeface="Bitstream Charter"/>
              </a:rPr>
              <a:t>Reduced committee and agenda independence</a:t>
            </a:r>
          </a:p>
        </p:txBody>
      </p:sp>
      <p:sp>
        <p:nvSpPr>
          <p:cNvPr id="22" name="Rectangle 21">
            <a:extLst>
              <a:ext uri="{FF2B5EF4-FFF2-40B4-BE49-F238E27FC236}">
                <a16:creationId xmlns:a16="http://schemas.microsoft.com/office/drawing/2014/main" id="{D636DF74-AB5E-4C57-B416-1C00399B18C5}"/>
              </a:ext>
            </a:extLst>
          </p:cNvPr>
          <p:cNvSpPr>
            <a:spLocks noGrp="1"/>
          </p:cNvSpPr>
          <p:nvPr/>
        </p:nvSpPr>
        <p:spPr>
          <a:xfrm>
            <a:off x="6781800" y="3638550"/>
            <a:ext cx="419100" cy="40005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200" b="1">
                <a:solidFill>
                  <a:srgbClr val="9C2F35"/>
                </a:solidFill>
                <a:latin typeface="Bitstream Charter"/>
                <a:ea typeface="Bitstream Charter"/>
                <a:cs typeface="Bitstream Charter"/>
              </a:defRPr>
            </a:pPr>
            <a:r>
              <a:rPr kumimoji="0" sz="1200" b="1" i="0" u="none" strike="noStrike" kern="1200" cap="none" spc="0" normalizeH="0" baseline="0" noProof="0">
                <a:ln>
                  <a:noFill/>
                </a:ln>
                <a:solidFill>
                  <a:srgbClr val="9C2F35"/>
                </a:solidFill>
                <a:effectLst/>
                <a:uLnTx/>
                <a:uFillTx/>
                <a:latin typeface="Bitstream Charter"/>
                <a:ea typeface="Bitstream Charter"/>
                <a:cs typeface="Bitstream Charter"/>
              </a:rPr>
              <a:t>03</a:t>
            </a:r>
          </a:p>
        </p:txBody>
      </p:sp>
      <p:sp>
        <p:nvSpPr>
          <p:cNvPr id="23" name="Rectangle 22">
            <a:extLst>
              <a:ext uri="{FF2B5EF4-FFF2-40B4-BE49-F238E27FC236}">
                <a16:creationId xmlns:a16="http://schemas.microsoft.com/office/drawing/2014/main" id="{42501672-0975-4DF1-A3F0-D3AF8895E7F8}"/>
              </a:ext>
            </a:extLst>
          </p:cNvPr>
          <p:cNvSpPr>
            <a:spLocks noGrp="1"/>
          </p:cNvSpPr>
          <p:nvPr/>
        </p:nvSpPr>
        <p:spPr>
          <a:xfrm>
            <a:off x="7277100" y="3562350"/>
            <a:ext cx="3714750" cy="55245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500" b="0">
                <a:solidFill>
                  <a:srgbClr val="17202A"/>
                </a:solidFill>
                <a:latin typeface="Bitstream Charter"/>
                <a:ea typeface="Bitstream Charter"/>
                <a:cs typeface="Bitstream Charter"/>
              </a:defRPr>
            </a:pPr>
            <a:r>
              <a:rPr kumimoji="0" sz="1500" b="0" i="0" u="none" strike="noStrike" kern="1200" cap="none" spc="0" normalizeH="0" baseline="0" noProof="0">
                <a:ln>
                  <a:noFill/>
                </a:ln>
                <a:solidFill>
                  <a:srgbClr val="17202A"/>
                </a:solidFill>
                <a:effectLst/>
                <a:uLnTx/>
                <a:uFillTx/>
                <a:latin typeface="Bitstream Charter"/>
                <a:ea typeface="Bitstream Charter"/>
                <a:cs typeface="Bitstream Charter"/>
              </a:rPr>
              <a:t>Leadership accountability shifts upward</a:t>
            </a:r>
          </a:p>
        </p:txBody>
      </p:sp>
      <p:sp>
        <p:nvSpPr>
          <p:cNvPr id="24" name="Rectangle 23">
            <a:extLst>
              <a:ext uri="{FF2B5EF4-FFF2-40B4-BE49-F238E27FC236}">
                <a16:creationId xmlns:a16="http://schemas.microsoft.com/office/drawing/2014/main" id="{01557643-C202-45A7-9214-0A12356DF12B}"/>
              </a:ext>
            </a:extLst>
          </p:cNvPr>
          <p:cNvSpPr>
            <a:spLocks noGrp="1"/>
          </p:cNvSpPr>
          <p:nvPr/>
        </p:nvSpPr>
        <p:spPr>
          <a:xfrm>
            <a:off x="6781800" y="4324350"/>
            <a:ext cx="419100" cy="40005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200" b="1">
                <a:solidFill>
                  <a:srgbClr val="9C2F35"/>
                </a:solidFill>
                <a:latin typeface="Bitstream Charter"/>
                <a:ea typeface="Bitstream Charter"/>
                <a:cs typeface="Bitstream Charter"/>
              </a:defRPr>
            </a:pPr>
            <a:r>
              <a:rPr kumimoji="0" sz="1200" b="1" i="0" u="none" strike="noStrike" kern="1200" cap="none" spc="0" normalizeH="0" baseline="0" noProof="0">
                <a:ln>
                  <a:noFill/>
                </a:ln>
                <a:solidFill>
                  <a:srgbClr val="9C2F35"/>
                </a:solidFill>
                <a:effectLst/>
                <a:uLnTx/>
                <a:uFillTx/>
                <a:latin typeface="Bitstream Charter"/>
                <a:ea typeface="Bitstream Charter"/>
                <a:cs typeface="Bitstream Charter"/>
              </a:rPr>
              <a:t>04</a:t>
            </a:r>
          </a:p>
        </p:txBody>
      </p:sp>
      <p:sp>
        <p:nvSpPr>
          <p:cNvPr id="25" name="Rectangle 24">
            <a:extLst>
              <a:ext uri="{FF2B5EF4-FFF2-40B4-BE49-F238E27FC236}">
                <a16:creationId xmlns:a16="http://schemas.microsoft.com/office/drawing/2014/main" id="{10933D01-CBE6-461F-B2E9-D17E082537D4}"/>
              </a:ext>
            </a:extLst>
          </p:cNvPr>
          <p:cNvSpPr>
            <a:spLocks noGrp="1"/>
          </p:cNvSpPr>
          <p:nvPr/>
        </p:nvSpPr>
        <p:spPr>
          <a:xfrm>
            <a:off x="7277100" y="4248150"/>
            <a:ext cx="3714750" cy="55245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500" b="0">
                <a:solidFill>
                  <a:srgbClr val="17202A"/>
                </a:solidFill>
                <a:latin typeface="Bitstream Charter"/>
                <a:ea typeface="Bitstream Charter"/>
                <a:cs typeface="Bitstream Charter"/>
              </a:defRPr>
            </a:pPr>
            <a:r>
              <a:rPr kumimoji="0" sz="1500" b="0" i="0" u="none" strike="noStrike" kern="1200" cap="none" spc="0" normalizeH="0" baseline="0" noProof="0">
                <a:ln>
                  <a:noFill/>
                </a:ln>
                <a:solidFill>
                  <a:srgbClr val="17202A"/>
                </a:solidFill>
                <a:effectLst/>
                <a:uLnTx/>
                <a:uFillTx/>
                <a:latin typeface="Bitstream Charter"/>
                <a:ea typeface="Bitstream Charter"/>
                <a:cs typeface="Bitstream Charter"/>
              </a:rPr>
              <a:t>Dissenting faculty views may receive less exposure</a:t>
            </a:r>
          </a:p>
        </p:txBody>
      </p:sp>
      <p:sp>
        <p:nvSpPr>
          <p:cNvPr id="26" name="Rectangle 25">
            <a:extLst>
              <a:ext uri="{FF2B5EF4-FFF2-40B4-BE49-F238E27FC236}">
                <a16:creationId xmlns:a16="http://schemas.microsoft.com/office/drawing/2014/main" id="{43E78C5B-CEC8-4E2E-ACC7-89288F84317D}"/>
              </a:ext>
            </a:extLst>
          </p:cNvPr>
          <p:cNvSpPr>
            <a:spLocks noGrp="1"/>
          </p:cNvSpPr>
          <p:nvPr/>
        </p:nvSpPr>
        <p:spPr>
          <a:xfrm>
            <a:off x="762000" y="5829300"/>
            <a:ext cx="10668000" cy="36195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725" b="1">
                <a:solidFill>
                  <a:srgbClr val="17365D"/>
                </a:solidFill>
                <a:latin typeface="Bitstream Charter"/>
                <a:ea typeface="Bitstream Charter"/>
                <a:cs typeface="Bitstream Charter"/>
              </a:defRPr>
            </a:pPr>
            <a:r>
              <a:rPr kumimoji="0" sz="1725" b="1" i="0" u="none" strike="noStrike" kern="1200" cap="none" spc="0" normalizeH="0" baseline="0" noProof="0">
                <a:ln>
                  <a:noFill/>
                </a:ln>
                <a:solidFill>
                  <a:srgbClr val="17365D"/>
                </a:solidFill>
                <a:effectLst/>
                <a:uLnTx/>
                <a:uFillTx/>
                <a:latin typeface="Bitstream Charter"/>
                <a:ea typeface="Bitstream Charter"/>
                <a:cs typeface="Bitstream Charter"/>
              </a:rPr>
              <a:t>The update favors integration and implementation over institutional independence.</a:t>
            </a:r>
          </a:p>
        </p:txBody>
      </p:sp>
      <p:sp>
        <p:nvSpPr>
          <p:cNvPr id="29" name="TextBox 28">
            <a:extLst>
              <a:ext uri="{FF2B5EF4-FFF2-40B4-BE49-F238E27FC236}">
                <a16:creationId xmlns:a16="http://schemas.microsoft.com/office/drawing/2014/main" id="{8FDCEEF0-5F53-996A-C991-81D1AA57C6D3}"/>
              </a:ext>
            </a:extLst>
          </p:cNvPr>
          <p:cNvSpPr txBox="1"/>
          <p:nvPr/>
        </p:nvSpPr>
        <p:spPr>
          <a:xfrm>
            <a:off x="2693604" y="6444734"/>
            <a:ext cx="60960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a:solidFill>
                  <a:srgbClr val="E6EDF6"/>
                </a:solidFill>
                <a:latin typeface="Bitstream Charter"/>
                <a:ea typeface="Bitstream Charter"/>
                <a:cs typeface="Bitstream Charter"/>
              </a:defRPr>
            </a:pPr>
            <a:r>
              <a:rPr lang="en-US" sz="1800" dirty="0">
                <a:solidFill>
                  <a:srgbClr val="FF0000"/>
                </a:solidFill>
                <a:latin typeface="Bitstream Charter"/>
                <a:ea typeface="Bitstream Charter"/>
                <a:cs typeface="Bitstream Charter"/>
              </a:rPr>
              <a:t>Produced by ChatGPT</a:t>
            </a:r>
            <a:endParaRPr kumimoji="0" lang="en-US" sz="1800" b="0" i="0" u="none" strike="noStrike" kern="1200" cap="none" spc="0" normalizeH="0" baseline="0" noProof="0" dirty="0">
              <a:ln>
                <a:noFill/>
              </a:ln>
              <a:solidFill>
                <a:srgbClr val="FF0000"/>
              </a:solidFill>
              <a:effectLst/>
              <a:uLnTx/>
              <a:uFillTx/>
              <a:latin typeface="Bitstream Charter"/>
              <a:ea typeface="Bitstream Charter"/>
              <a:cs typeface="Bitstream Charter"/>
            </a:endParaRPr>
          </a:p>
        </p:txBody>
      </p:sp>
    </p:spTree>
    <p:extLst>
      <p:ext uri="{BB962C8B-B14F-4D97-AF65-F5344CB8AC3E}">
        <p14:creationId xmlns:p14="http://schemas.microsoft.com/office/powerpoint/2010/main" val="3207926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2C345890-DCED-4955-9367-C62EB37051ED}"/>
              </a:ext>
            </a:extLst>
          </p:cNvPr>
          <p:cNvSpPr>
            <a:spLocks noGrp="1"/>
          </p:cNvSpPr>
          <p:nvPr/>
        </p:nvSpPr>
        <p:spPr>
          <a:xfrm>
            <a:off x="685800" y="304800"/>
            <a:ext cx="7620000" cy="24765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050" b="1">
                <a:solidFill>
                  <a:srgbClr val="2F5597"/>
                </a:solidFill>
                <a:latin typeface="Bitstream Charter"/>
                <a:ea typeface="Bitstream Charter"/>
                <a:cs typeface="Bitstream Charter"/>
              </a:defRPr>
            </a:pPr>
            <a:r>
              <a:rPr kumimoji="0" sz="1050" b="1" i="0" u="none" strike="noStrike" kern="1200" cap="none" spc="0" normalizeH="0" baseline="0" noProof="0">
                <a:ln>
                  <a:noFill/>
                </a:ln>
                <a:solidFill>
                  <a:srgbClr val="2F5597"/>
                </a:solidFill>
                <a:effectLst/>
                <a:uLnTx/>
                <a:uFillTx/>
                <a:latin typeface="Bitstream Charter"/>
                <a:ea typeface="Bitstream Charter"/>
                <a:cs typeface="Bitstream Charter"/>
              </a:rPr>
              <a:t>POSSIBLE REVISIONS</a:t>
            </a:r>
          </a:p>
        </p:txBody>
      </p:sp>
      <p:sp>
        <p:nvSpPr>
          <p:cNvPr id="2" name="Rectangle 1">
            <a:extLst>
              <a:ext uri="{FF2B5EF4-FFF2-40B4-BE49-F238E27FC236}">
                <a16:creationId xmlns:a16="http://schemas.microsoft.com/office/drawing/2014/main" id="{B9602469-6B78-4A4A-9B26-132FA3DA5056}"/>
              </a:ext>
            </a:extLst>
          </p:cNvPr>
          <p:cNvSpPr>
            <a:spLocks noGrp="1"/>
          </p:cNvSpPr>
          <p:nvPr/>
        </p:nvSpPr>
        <p:spPr>
          <a:xfrm>
            <a:off x="685800" y="590550"/>
            <a:ext cx="10810875" cy="6096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2550" b="1">
                <a:solidFill>
                  <a:srgbClr val="17365D"/>
                </a:solidFill>
                <a:latin typeface="Bitstream Charter"/>
                <a:ea typeface="Bitstream Charter"/>
                <a:cs typeface="Bitstream Charter"/>
              </a:defRPr>
            </a:pPr>
            <a:r>
              <a:rPr kumimoji="0" sz="2550" b="1" i="0" u="none" strike="noStrike" kern="1200" cap="none" spc="0" normalizeH="0" baseline="0" noProof="0">
                <a:ln>
                  <a:noFill/>
                </a:ln>
                <a:solidFill>
                  <a:srgbClr val="17365D"/>
                </a:solidFill>
                <a:effectLst/>
                <a:uLnTx/>
                <a:uFillTx/>
                <a:latin typeface="Bitstream Charter"/>
                <a:ea typeface="Bitstream Charter"/>
                <a:cs typeface="Bitstream Charter"/>
              </a:rPr>
              <a:t>Safeguards for a more balanced model</a:t>
            </a:r>
          </a:p>
        </p:txBody>
      </p:sp>
      <p:sp>
        <p:nvSpPr>
          <p:cNvPr id="3" name="Rectangle 2">
            <a:extLst>
              <a:ext uri="{FF2B5EF4-FFF2-40B4-BE49-F238E27FC236}">
                <a16:creationId xmlns:a16="http://schemas.microsoft.com/office/drawing/2014/main" id="{2CD39858-DA6B-4348-A57D-C0B6CFCCFA6A}"/>
              </a:ext>
            </a:extLst>
          </p:cNvPr>
          <p:cNvSpPr>
            <a:spLocks noGrp="1"/>
          </p:cNvSpPr>
          <p:nvPr/>
        </p:nvSpPr>
        <p:spPr>
          <a:xfrm>
            <a:off x="685800" y="1219200"/>
            <a:ext cx="10810875" cy="19050"/>
          </a:xfrm>
          <a:prstGeom prst="rect">
            <a:avLst/>
          </a:prstGeom>
          <a:solidFill>
            <a:srgbClr val="D7DEE8"/>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cs typeface="Calibri"/>
            </a:endParaRPr>
          </a:p>
        </p:txBody>
      </p:sp>
      <p:sp>
        <p:nvSpPr>
          <p:cNvPr id="4" name="Rectangle 3">
            <a:extLst>
              <a:ext uri="{FF2B5EF4-FFF2-40B4-BE49-F238E27FC236}">
                <a16:creationId xmlns:a16="http://schemas.microsoft.com/office/drawing/2014/main" id="{1A6289E7-A0F4-4946-8E76-4AE522152035}"/>
              </a:ext>
            </a:extLst>
          </p:cNvPr>
          <p:cNvSpPr>
            <a:spLocks noGrp="1"/>
          </p:cNvSpPr>
          <p:nvPr/>
        </p:nvSpPr>
        <p:spPr>
          <a:xfrm>
            <a:off x="685800" y="6496050"/>
            <a:ext cx="4286250" cy="1905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825" b="0">
                <a:solidFill>
                  <a:srgbClr val="5B6573"/>
                </a:solidFill>
                <a:latin typeface="Bitstream Charter"/>
                <a:ea typeface="Bitstream Charter"/>
                <a:cs typeface="Bitstream Charter"/>
              </a:defRPr>
            </a:pPr>
            <a:r>
              <a:rPr kumimoji="0" sz="825" b="0" i="0" u="none" strike="noStrike" kern="1200" cap="none" spc="0" normalizeH="0" baseline="0" noProof="0">
                <a:ln>
                  <a:noFill/>
                </a:ln>
                <a:solidFill>
                  <a:srgbClr val="5B6573"/>
                </a:solidFill>
                <a:effectLst/>
                <a:uLnTx/>
                <a:uFillTx/>
                <a:latin typeface="Bitstream Charter"/>
                <a:ea typeface="Bitstream Charter"/>
                <a:cs typeface="Bitstream Charter"/>
              </a:rPr>
              <a:t>Faculty Council Bylaws Comparison</a:t>
            </a:r>
          </a:p>
        </p:txBody>
      </p:sp>
      <p:sp>
        <p:nvSpPr>
          <p:cNvPr id="5" name="Rectangle 4">
            <a:extLst>
              <a:ext uri="{FF2B5EF4-FFF2-40B4-BE49-F238E27FC236}">
                <a16:creationId xmlns:a16="http://schemas.microsoft.com/office/drawing/2014/main" id="{34CA41EF-EA41-4C06-B527-F7E53A8AE7C8}"/>
              </a:ext>
            </a:extLst>
          </p:cNvPr>
          <p:cNvSpPr>
            <a:spLocks noGrp="1"/>
          </p:cNvSpPr>
          <p:nvPr/>
        </p:nvSpPr>
        <p:spPr>
          <a:xfrm>
            <a:off x="11049000" y="6496050"/>
            <a:ext cx="438150" cy="1905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825" b="0">
                <a:solidFill>
                  <a:srgbClr val="5B6573"/>
                </a:solidFill>
                <a:latin typeface="Bitstream Charter"/>
                <a:ea typeface="Bitstream Charter"/>
                <a:cs typeface="Bitstream Charter"/>
              </a:defRPr>
            </a:pPr>
            <a:r>
              <a:rPr kumimoji="0" sz="825" b="0" i="0" u="none" strike="noStrike" kern="1200" cap="none" spc="0" normalizeH="0" baseline="0" noProof="0">
                <a:ln>
                  <a:noFill/>
                </a:ln>
                <a:solidFill>
                  <a:srgbClr val="5B6573"/>
                </a:solidFill>
                <a:effectLst/>
                <a:uLnTx/>
                <a:uFillTx/>
                <a:latin typeface="Bitstream Charter"/>
                <a:ea typeface="Bitstream Charter"/>
                <a:cs typeface="Bitstream Charter"/>
              </a:rPr>
              <a:t>9</a:t>
            </a:r>
          </a:p>
        </p:txBody>
      </p:sp>
      <p:sp>
        <p:nvSpPr>
          <p:cNvPr id="6" name="Rectangle 5">
            <a:extLst>
              <a:ext uri="{FF2B5EF4-FFF2-40B4-BE49-F238E27FC236}">
                <a16:creationId xmlns:a16="http://schemas.microsoft.com/office/drawing/2014/main" id="{E8B30D0A-4C69-48FE-9BBE-2E4749D49FE6}"/>
              </a:ext>
            </a:extLst>
          </p:cNvPr>
          <p:cNvSpPr>
            <a:spLocks noGrp="1"/>
          </p:cNvSpPr>
          <p:nvPr/>
        </p:nvSpPr>
        <p:spPr>
          <a:xfrm>
            <a:off x="762000" y="1600200"/>
            <a:ext cx="4953000" cy="762000"/>
          </a:xfrm>
          <a:prstGeom prst="rect">
            <a:avLst/>
          </a:prstGeom>
          <a:solidFill>
            <a:srgbClr val="E8EEF6"/>
          </a:solidFill>
          <a:ln w="9525">
            <a:solidFill>
              <a:srgbClr val="D7DEE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cs typeface="Calibri"/>
            </a:endParaRPr>
          </a:p>
        </p:txBody>
      </p:sp>
      <p:sp>
        <p:nvSpPr>
          <p:cNvPr id="7" name="Rectangle 6">
            <a:extLst>
              <a:ext uri="{FF2B5EF4-FFF2-40B4-BE49-F238E27FC236}">
                <a16:creationId xmlns:a16="http://schemas.microsoft.com/office/drawing/2014/main" id="{F8306E2A-427B-40BD-9651-A30FB24A8F13}"/>
              </a:ext>
            </a:extLst>
          </p:cNvPr>
          <p:cNvSpPr>
            <a:spLocks noGrp="1"/>
          </p:cNvSpPr>
          <p:nvPr/>
        </p:nvSpPr>
        <p:spPr>
          <a:xfrm>
            <a:off x="990600" y="1733550"/>
            <a:ext cx="1619250" cy="2286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975" b="1">
                <a:solidFill>
                  <a:srgbClr val="2F5597"/>
                </a:solidFill>
                <a:latin typeface="Bitstream Charter"/>
                <a:ea typeface="Bitstream Charter"/>
                <a:cs typeface="Bitstream Charter"/>
              </a:defRPr>
            </a:pPr>
            <a:r>
              <a:rPr kumimoji="0" sz="975" b="1" i="0" u="none" strike="noStrike" kern="1200" cap="none" spc="0" normalizeH="0" baseline="0" noProof="0">
                <a:ln>
                  <a:noFill/>
                </a:ln>
                <a:solidFill>
                  <a:srgbClr val="2F5597"/>
                </a:solidFill>
                <a:effectLst/>
                <a:uLnTx/>
                <a:uFillTx/>
                <a:latin typeface="Bitstream Charter"/>
                <a:ea typeface="Bitstream Charter"/>
                <a:cs typeface="Bitstream Charter"/>
              </a:rPr>
              <a:t>AGENDA</a:t>
            </a:r>
          </a:p>
        </p:txBody>
      </p:sp>
      <p:sp>
        <p:nvSpPr>
          <p:cNvPr id="8" name="Rectangle 7">
            <a:extLst>
              <a:ext uri="{FF2B5EF4-FFF2-40B4-BE49-F238E27FC236}">
                <a16:creationId xmlns:a16="http://schemas.microsoft.com/office/drawing/2014/main" id="{EE61D929-27E8-46CE-BE6C-DDF119F48AC4}"/>
              </a:ext>
            </a:extLst>
          </p:cNvPr>
          <p:cNvSpPr>
            <a:spLocks noGrp="1"/>
          </p:cNvSpPr>
          <p:nvPr/>
        </p:nvSpPr>
        <p:spPr>
          <a:xfrm>
            <a:off x="2571750" y="1695450"/>
            <a:ext cx="2857500" cy="5715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17202A"/>
                </a:solidFill>
                <a:latin typeface="Bitstream Charter"/>
                <a:ea typeface="Bitstream Charter"/>
                <a:cs typeface="Bitstream Charter"/>
              </a:defRPr>
            </a:pPr>
            <a:r>
              <a:rPr kumimoji="0" sz="1350" b="0" i="0" u="none" strike="noStrike" kern="1200" cap="none" spc="0" normalizeH="0" baseline="0" noProof="0">
                <a:ln>
                  <a:noFill/>
                </a:ln>
                <a:solidFill>
                  <a:srgbClr val="17202A"/>
                </a:solidFill>
                <a:effectLst/>
                <a:uLnTx/>
                <a:uFillTx/>
                <a:latin typeface="Bitstream Charter"/>
                <a:ea typeface="Bitstream Charter"/>
                <a:cs typeface="Bitstream Charter"/>
              </a:rPr>
              <a:t>Require consultation, not Provost approval.</a:t>
            </a:r>
          </a:p>
        </p:txBody>
      </p:sp>
      <p:sp>
        <p:nvSpPr>
          <p:cNvPr id="9" name="Rectangle 8">
            <a:extLst>
              <a:ext uri="{FF2B5EF4-FFF2-40B4-BE49-F238E27FC236}">
                <a16:creationId xmlns:a16="http://schemas.microsoft.com/office/drawing/2014/main" id="{E4549DC8-214D-44DD-BBC6-434E12B678F2}"/>
              </a:ext>
            </a:extLst>
          </p:cNvPr>
          <p:cNvSpPr>
            <a:spLocks noGrp="1"/>
          </p:cNvSpPr>
          <p:nvPr/>
        </p:nvSpPr>
        <p:spPr>
          <a:xfrm>
            <a:off x="6477000" y="1600200"/>
            <a:ext cx="4953000" cy="762000"/>
          </a:xfrm>
          <a:prstGeom prst="rect">
            <a:avLst/>
          </a:prstGeom>
          <a:solidFill>
            <a:srgbClr val="E8EEF6"/>
          </a:solidFill>
          <a:ln w="9525">
            <a:solidFill>
              <a:srgbClr val="D7DEE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cs typeface="Calibri"/>
            </a:endParaRPr>
          </a:p>
        </p:txBody>
      </p:sp>
      <p:sp>
        <p:nvSpPr>
          <p:cNvPr id="10" name="Rectangle 9">
            <a:extLst>
              <a:ext uri="{FF2B5EF4-FFF2-40B4-BE49-F238E27FC236}">
                <a16:creationId xmlns:a16="http://schemas.microsoft.com/office/drawing/2014/main" id="{8268DE98-FD14-46B0-BFEF-D2BB335955A0}"/>
              </a:ext>
            </a:extLst>
          </p:cNvPr>
          <p:cNvSpPr>
            <a:spLocks noGrp="1"/>
          </p:cNvSpPr>
          <p:nvPr/>
        </p:nvSpPr>
        <p:spPr>
          <a:xfrm>
            <a:off x="6705600" y="1733550"/>
            <a:ext cx="1619250" cy="2286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975" b="1">
                <a:solidFill>
                  <a:srgbClr val="2F5597"/>
                </a:solidFill>
                <a:latin typeface="Bitstream Charter"/>
                <a:ea typeface="Bitstream Charter"/>
                <a:cs typeface="Bitstream Charter"/>
              </a:defRPr>
            </a:pPr>
            <a:r>
              <a:rPr kumimoji="0" sz="975" b="1" i="0" u="none" strike="noStrike" kern="1200" cap="none" spc="0" normalizeH="0" baseline="0" noProof="0">
                <a:ln>
                  <a:noFill/>
                </a:ln>
                <a:solidFill>
                  <a:srgbClr val="2F5597"/>
                </a:solidFill>
                <a:effectLst/>
                <a:uLnTx/>
                <a:uFillTx/>
                <a:latin typeface="Bitstream Charter"/>
                <a:ea typeface="Bitstream Charter"/>
                <a:cs typeface="Bitstream Charter"/>
              </a:rPr>
              <a:t>COUNCIL STAFF</a:t>
            </a:r>
          </a:p>
        </p:txBody>
      </p:sp>
      <p:sp>
        <p:nvSpPr>
          <p:cNvPr id="11" name="Rectangle 10">
            <a:extLst>
              <a:ext uri="{FF2B5EF4-FFF2-40B4-BE49-F238E27FC236}">
                <a16:creationId xmlns:a16="http://schemas.microsoft.com/office/drawing/2014/main" id="{8F9C3A60-6BC4-4B31-ABEE-B61861E6D13E}"/>
              </a:ext>
            </a:extLst>
          </p:cNvPr>
          <p:cNvSpPr>
            <a:spLocks noGrp="1"/>
          </p:cNvSpPr>
          <p:nvPr/>
        </p:nvSpPr>
        <p:spPr>
          <a:xfrm>
            <a:off x="8286750" y="1695450"/>
            <a:ext cx="2857500" cy="5715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17202A"/>
                </a:solidFill>
                <a:latin typeface="Bitstream Charter"/>
                <a:ea typeface="Bitstream Charter"/>
                <a:cs typeface="Bitstream Charter"/>
              </a:defRPr>
            </a:pPr>
            <a:r>
              <a:rPr kumimoji="0" sz="1350" b="0" i="0" u="none" strike="noStrike" kern="1200" cap="none" spc="0" normalizeH="0" baseline="0" noProof="0">
                <a:ln>
                  <a:noFill/>
                </a:ln>
                <a:solidFill>
                  <a:srgbClr val="17202A"/>
                </a:solidFill>
                <a:effectLst/>
                <a:uLnTx/>
                <a:uFillTx/>
                <a:latin typeface="Bitstream Charter"/>
                <a:ea typeface="Bitstream Charter"/>
                <a:cs typeface="Bitstream Charter"/>
              </a:rPr>
              <a:t>Give faculty officers functional direction.</a:t>
            </a:r>
          </a:p>
        </p:txBody>
      </p:sp>
      <p:sp>
        <p:nvSpPr>
          <p:cNvPr id="12" name="Rectangle 11">
            <a:extLst>
              <a:ext uri="{FF2B5EF4-FFF2-40B4-BE49-F238E27FC236}">
                <a16:creationId xmlns:a16="http://schemas.microsoft.com/office/drawing/2014/main" id="{8D9FF532-2E0D-4534-9E94-7A71E57BDC2D}"/>
              </a:ext>
            </a:extLst>
          </p:cNvPr>
          <p:cNvSpPr>
            <a:spLocks noGrp="1"/>
          </p:cNvSpPr>
          <p:nvPr/>
        </p:nvSpPr>
        <p:spPr>
          <a:xfrm>
            <a:off x="762000" y="2552700"/>
            <a:ext cx="4953000" cy="762000"/>
          </a:xfrm>
          <a:prstGeom prst="rect">
            <a:avLst/>
          </a:prstGeom>
          <a:solidFill>
            <a:srgbClr val="F5F7FA"/>
          </a:solidFill>
          <a:ln w="9525">
            <a:solidFill>
              <a:srgbClr val="D7DEE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cs typeface="Calibri"/>
            </a:endParaRPr>
          </a:p>
        </p:txBody>
      </p:sp>
      <p:sp>
        <p:nvSpPr>
          <p:cNvPr id="13" name="Rectangle 12">
            <a:extLst>
              <a:ext uri="{FF2B5EF4-FFF2-40B4-BE49-F238E27FC236}">
                <a16:creationId xmlns:a16="http://schemas.microsoft.com/office/drawing/2014/main" id="{D67372F1-DF04-46C8-BB07-3949AB5180E5}"/>
              </a:ext>
            </a:extLst>
          </p:cNvPr>
          <p:cNvSpPr>
            <a:spLocks noGrp="1"/>
          </p:cNvSpPr>
          <p:nvPr/>
        </p:nvSpPr>
        <p:spPr>
          <a:xfrm>
            <a:off x="990600" y="2686050"/>
            <a:ext cx="1619250" cy="2286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975" b="1">
                <a:solidFill>
                  <a:srgbClr val="2F5597"/>
                </a:solidFill>
                <a:latin typeface="Bitstream Charter"/>
                <a:ea typeface="Bitstream Charter"/>
                <a:cs typeface="Bitstream Charter"/>
              </a:defRPr>
            </a:pPr>
            <a:r>
              <a:rPr kumimoji="0" sz="975" b="1" i="0" u="none" strike="noStrike" kern="1200" cap="none" spc="0" normalizeH="0" baseline="0" noProof="0">
                <a:ln>
                  <a:noFill/>
                </a:ln>
                <a:solidFill>
                  <a:srgbClr val="2F5597"/>
                </a:solidFill>
                <a:effectLst/>
                <a:uLnTx/>
                <a:uFillTx/>
                <a:latin typeface="Bitstream Charter"/>
                <a:ea typeface="Bitstream Charter"/>
                <a:cs typeface="Bitstream Charter"/>
              </a:rPr>
              <a:t>EXECUTIVE COMMITTEE</a:t>
            </a:r>
          </a:p>
        </p:txBody>
      </p:sp>
      <p:sp>
        <p:nvSpPr>
          <p:cNvPr id="14" name="Rectangle 13">
            <a:extLst>
              <a:ext uri="{FF2B5EF4-FFF2-40B4-BE49-F238E27FC236}">
                <a16:creationId xmlns:a16="http://schemas.microsoft.com/office/drawing/2014/main" id="{6DCD7BCB-A5FB-4AB7-8C9B-B8E88826B956}"/>
              </a:ext>
            </a:extLst>
          </p:cNvPr>
          <p:cNvSpPr>
            <a:spLocks noGrp="1"/>
          </p:cNvSpPr>
          <p:nvPr/>
        </p:nvSpPr>
        <p:spPr>
          <a:xfrm>
            <a:off x="2571750" y="2647950"/>
            <a:ext cx="2857500" cy="5715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17202A"/>
                </a:solidFill>
                <a:latin typeface="Bitstream Charter"/>
                <a:ea typeface="Bitstream Charter"/>
                <a:cs typeface="Bitstream Charter"/>
              </a:defRPr>
            </a:pPr>
            <a:r>
              <a:rPr kumimoji="0" sz="1350" b="0" i="0" u="none" strike="noStrike" kern="1200" cap="none" spc="0" normalizeH="0" baseline="0" noProof="0">
                <a:ln>
                  <a:noFill/>
                </a:ln>
                <a:solidFill>
                  <a:srgbClr val="17202A"/>
                </a:solidFill>
                <a:effectLst/>
                <a:uLnTx/>
                <a:uFillTx/>
                <a:latin typeface="Bitstream Charter"/>
                <a:ea typeface="Bitstream Charter"/>
                <a:cs typeface="Bitstream Charter"/>
              </a:rPr>
              <a:t>Keep the faculty Presiding Officer as sole chair.</a:t>
            </a:r>
          </a:p>
        </p:txBody>
      </p:sp>
      <p:sp>
        <p:nvSpPr>
          <p:cNvPr id="15" name="Rectangle 14">
            <a:extLst>
              <a:ext uri="{FF2B5EF4-FFF2-40B4-BE49-F238E27FC236}">
                <a16:creationId xmlns:a16="http://schemas.microsoft.com/office/drawing/2014/main" id="{338EFE54-FB19-4531-9B9F-CEDD8356FB64}"/>
              </a:ext>
            </a:extLst>
          </p:cNvPr>
          <p:cNvSpPr>
            <a:spLocks noGrp="1"/>
          </p:cNvSpPr>
          <p:nvPr/>
        </p:nvSpPr>
        <p:spPr>
          <a:xfrm>
            <a:off x="6477000" y="2552700"/>
            <a:ext cx="4953000" cy="762000"/>
          </a:xfrm>
          <a:prstGeom prst="rect">
            <a:avLst/>
          </a:prstGeom>
          <a:solidFill>
            <a:srgbClr val="F5F7FA"/>
          </a:solidFill>
          <a:ln w="9525">
            <a:solidFill>
              <a:srgbClr val="D7DEE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cs typeface="Calibri"/>
            </a:endParaRPr>
          </a:p>
        </p:txBody>
      </p:sp>
      <p:sp>
        <p:nvSpPr>
          <p:cNvPr id="16" name="Rectangle 15">
            <a:extLst>
              <a:ext uri="{FF2B5EF4-FFF2-40B4-BE49-F238E27FC236}">
                <a16:creationId xmlns:a16="http://schemas.microsoft.com/office/drawing/2014/main" id="{A1001A55-73D9-4313-8FFD-47B5D84C166F}"/>
              </a:ext>
            </a:extLst>
          </p:cNvPr>
          <p:cNvSpPr>
            <a:spLocks noGrp="1"/>
          </p:cNvSpPr>
          <p:nvPr/>
        </p:nvSpPr>
        <p:spPr>
          <a:xfrm>
            <a:off x="6705600" y="2686050"/>
            <a:ext cx="1619250" cy="2286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975" b="1">
                <a:solidFill>
                  <a:srgbClr val="2F5597"/>
                </a:solidFill>
                <a:latin typeface="Bitstream Charter"/>
                <a:ea typeface="Bitstream Charter"/>
                <a:cs typeface="Bitstream Charter"/>
              </a:defRPr>
            </a:pPr>
            <a:r>
              <a:rPr kumimoji="0" sz="975" b="1" i="0" u="none" strike="noStrike" kern="1200" cap="none" spc="0" normalizeH="0" baseline="0" noProof="0">
                <a:ln>
                  <a:noFill/>
                </a:ln>
                <a:solidFill>
                  <a:srgbClr val="2F5597"/>
                </a:solidFill>
                <a:effectLst/>
                <a:uLnTx/>
                <a:uFillTx/>
                <a:latin typeface="Bitstream Charter"/>
                <a:ea typeface="Bitstream Charter"/>
                <a:cs typeface="Bitstream Charter"/>
              </a:rPr>
              <a:t>EXECUTIVE ACCESS</a:t>
            </a:r>
          </a:p>
        </p:txBody>
      </p:sp>
      <p:sp>
        <p:nvSpPr>
          <p:cNvPr id="17" name="Rectangle 16">
            <a:extLst>
              <a:ext uri="{FF2B5EF4-FFF2-40B4-BE49-F238E27FC236}">
                <a16:creationId xmlns:a16="http://schemas.microsoft.com/office/drawing/2014/main" id="{A4493A4F-FCF6-477C-9E4D-CEFD91AAD00D}"/>
              </a:ext>
            </a:extLst>
          </p:cNvPr>
          <p:cNvSpPr>
            <a:spLocks noGrp="1"/>
          </p:cNvSpPr>
          <p:nvPr/>
        </p:nvSpPr>
        <p:spPr>
          <a:xfrm>
            <a:off x="8286750" y="2647950"/>
            <a:ext cx="2857500" cy="5715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17202A"/>
                </a:solidFill>
                <a:latin typeface="Bitstream Charter"/>
                <a:ea typeface="Bitstream Charter"/>
                <a:cs typeface="Bitstream Charter"/>
              </a:defRPr>
            </a:pPr>
            <a:r>
              <a:rPr kumimoji="0" sz="1350" b="0" i="0" u="none" strike="noStrike" kern="1200" cap="none" spc="0" normalizeH="0" baseline="0" noProof="0">
                <a:ln>
                  <a:noFill/>
                </a:ln>
                <a:solidFill>
                  <a:srgbClr val="17202A"/>
                </a:solidFill>
                <a:effectLst/>
                <a:uLnTx/>
                <a:uFillTx/>
                <a:latin typeface="Bitstream Charter"/>
                <a:ea typeface="Bitstream Charter"/>
                <a:cs typeface="Bitstream Charter"/>
              </a:rPr>
              <a:t>Restore the President’s Cabinet seat or an equivalent right.</a:t>
            </a:r>
          </a:p>
        </p:txBody>
      </p:sp>
      <p:sp>
        <p:nvSpPr>
          <p:cNvPr id="18" name="Rectangle 17">
            <a:extLst>
              <a:ext uri="{FF2B5EF4-FFF2-40B4-BE49-F238E27FC236}">
                <a16:creationId xmlns:a16="http://schemas.microsoft.com/office/drawing/2014/main" id="{7FC84AED-3E27-4A69-8090-928B7F67B5FE}"/>
              </a:ext>
            </a:extLst>
          </p:cNvPr>
          <p:cNvSpPr>
            <a:spLocks noGrp="1"/>
          </p:cNvSpPr>
          <p:nvPr/>
        </p:nvSpPr>
        <p:spPr>
          <a:xfrm>
            <a:off x="762000" y="3505200"/>
            <a:ext cx="4953000" cy="762000"/>
          </a:xfrm>
          <a:prstGeom prst="rect">
            <a:avLst/>
          </a:prstGeom>
          <a:solidFill>
            <a:srgbClr val="E8EEF6"/>
          </a:solidFill>
          <a:ln w="9525">
            <a:solidFill>
              <a:srgbClr val="D7DEE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cs typeface="Calibri"/>
            </a:endParaRPr>
          </a:p>
        </p:txBody>
      </p:sp>
      <p:sp>
        <p:nvSpPr>
          <p:cNvPr id="19" name="Rectangle 18">
            <a:extLst>
              <a:ext uri="{FF2B5EF4-FFF2-40B4-BE49-F238E27FC236}">
                <a16:creationId xmlns:a16="http://schemas.microsoft.com/office/drawing/2014/main" id="{0B8963B3-A193-4AA0-8354-B84FD45D5677}"/>
              </a:ext>
            </a:extLst>
          </p:cNvPr>
          <p:cNvSpPr>
            <a:spLocks noGrp="1"/>
          </p:cNvSpPr>
          <p:nvPr/>
        </p:nvSpPr>
        <p:spPr>
          <a:xfrm>
            <a:off x="990600" y="3638550"/>
            <a:ext cx="1619250" cy="2286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975" b="1">
                <a:solidFill>
                  <a:srgbClr val="2F5597"/>
                </a:solidFill>
                <a:latin typeface="Bitstream Charter"/>
                <a:ea typeface="Bitstream Charter"/>
                <a:cs typeface="Bitstream Charter"/>
              </a:defRPr>
            </a:pPr>
            <a:r>
              <a:rPr kumimoji="0" sz="975" b="1" i="0" u="none" strike="noStrike" kern="1200" cap="none" spc="0" normalizeH="0" baseline="0" noProof="0">
                <a:ln>
                  <a:noFill/>
                </a:ln>
                <a:solidFill>
                  <a:srgbClr val="2F5597"/>
                </a:solidFill>
                <a:effectLst/>
                <a:uLnTx/>
                <a:uFillTx/>
                <a:latin typeface="Bitstream Charter"/>
                <a:ea typeface="Bitstream Charter"/>
                <a:cs typeface="Bitstream Charter"/>
              </a:rPr>
              <a:t>COMMITTEE CHAIRS</a:t>
            </a:r>
          </a:p>
        </p:txBody>
      </p:sp>
      <p:sp>
        <p:nvSpPr>
          <p:cNvPr id="20" name="Rectangle 19">
            <a:extLst>
              <a:ext uri="{FF2B5EF4-FFF2-40B4-BE49-F238E27FC236}">
                <a16:creationId xmlns:a16="http://schemas.microsoft.com/office/drawing/2014/main" id="{267708BC-06D6-4B4C-BB0F-DC0CE09995EA}"/>
              </a:ext>
            </a:extLst>
          </p:cNvPr>
          <p:cNvSpPr>
            <a:spLocks noGrp="1"/>
          </p:cNvSpPr>
          <p:nvPr/>
        </p:nvSpPr>
        <p:spPr>
          <a:xfrm>
            <a:off x="2571750" y="3600450"/>
            <a:ext cx="2857500" cy="5715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17202A"/>
                </a:solidFill>
                <a:latin typeface="Bitstream Charter"/>
                <a:ea typeface="Bitstream Charter"/>
                <a:cs typeface="Bitstream Charter"/>
              </a:defRPr>
            </a:pPr>
            <a:r>
              <a:rPr kumimoji="0" sz="1350" b="0" i="0" u="none" strike="noStrike" kern="1200" cap="none" spc="0" normalizeH="0" baseline="0" noProof="0">
                <a:ln>
                  <a:noFill/>
                </a:ln>
                <a:solidFill>
                  <a:srgbClr val="17202A"/>
                </a:solidFill>
                <a:effectLst/>
                <a:uLnTx/>
                <a:uFillTx/>
                <a:latin typeface="Bitstream Charter"/>
                <a:ea typeface="Bitstream Charter"/>
                <a:cs typeface="Bitstream Charter"/>
              </a:rPr>
              <a:t>Restore election by committee members.</a:t>
            </a:r>
          </a:p>
        </p:txBody>
      </p:sp>
      <p:sp>
        <p:nvSpPr>
          <p:cNvPr id="21" name="Rectangle 20">
            <a:extLst>
              <a:ext uri="{FF2B5EF4-FFF2-40B4-BE49-F238E27FC236}">
                <a16:creationId xmlns:a16="http://schemas.microsoft.com/office/drawing/2014/main" id="{405AFA11-46A0-4132-B31B-30F780D37B40}"/>
              </a:ext>
            </a:extLst>
          </p:cNvPr>
          <p:cNvSpPr>
            <a:spLocks noGrp="1"/>
          </p:cNvSpPr>
          <p:nvPr/>
        </p:nvSpPr>
        <p:spPr>
          <a:xfrm>
            <a:off x="6477000" y="3505200"/>
            <a:ext cx="4953000" cy="762000"/>
          </a:xfrm>
          <a:prstGeom prst="rect">
            <a:avLst/>
          </a:prstGeom>
          <a:solidFill>
            <a:srgbClr val="E8EEF6"/>
          </a:solidFill>
          <a:ln w="9525">
            <a:solidFill>
              <a:srgbClr val="D7DEE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cs typeface="Calibri"/>
            </a:endParaRPr>
          </a:p>
        </p:txBody>
      </p:sp>
      <p:sp>
        <p:nvSpPr>
          <p:cNvPr id="22" name="Rectangle 21">
            <a:extLst>
              <a:ext uri="{FF2B5EF4-FFF2-40B4-BE49-F238E27FC236}">
                <a16:creationId xmlns:a16="http://schemas.microsoft.com/office/drawing/2014/main" id="{C915F012-1EC4-4591-9078-F9ED0BFADAE5}"/>
              </a:ext>
            </a:extLst>
          </p:cNvPr>
          <p:cNvSpPr>
            <a:spLocks noGrp="1"/>
          </p:cNvSpPr>
          <p:nvPr/>
        </p:nvSpPr>
        <p:spPr>
          <a:xfrm>
            <a:off x="6705600" y="3638550"/>
            <a:ext cx="1619250" cy="2286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975" b="1">
                <a:solidFill>
                  <a:srgbClr val="2F5597"/>
                </a:solidFill>
                <a:latin typeface="Bitstream Charter"/>
                <a:ea typeface="Bitstream Charter"/>
                <a:cs typeface="Bitstream Charter"/>
              </a:defRPr>
            </a:pPr>
            <a:r>
              <a:rPr kumimoji="0" sz="975" b="1" i="0" u="none" strike="noStrike" kern="1200" cap="none" spc="0" normalizeH="0" baseline="0" noProof="0">
                <a:ln>
                  <a:noFill/>
                </a:ln>
                <a:solidFill>
                  <a:srgbClr val="2F5597"/>
                </a:solidFill>
                <a:effectLst/>
                <a:uLnTx/>
                <a:uFillTx/>
                <a:latin typeface="Bitstream Charter"/>
                <a:ea typeface="Bitstream Charter"/>
                <a:cs typeface="Bitstream Charter"/>
              </a:rPr>
              <a:t>COUNCIL TERMS</a:t>
            </a:r>
          </a:p>
        </p:txBody>
      </p:sp>
      <p:sp>
        <p:nvSpPr>
          <p:cNvPr id="23" name="Rectangle 22">
            <a:extLst>
              <a:ext uri="{FF2B5EF4-FFF2-40B4-BE49-F238E27FC236}">
                <a16:creationId xmlns:a16="http://schemas.microsoft.com/office/drawing/2014/main" id="{71C1D33B-0EA4-4706-B534-7A7F590F6A26}"/>
              </a:ext>
            </a:extLst>
          </p:cNvPr>
          <p:cNvSpPr>
            <a:spLocks noGrp="1"/>
          </p:cNvSpPr>
          <p:nvPr/>
        </p:nvSpPr>
        <p:spPr>
          <a:xfrm>
            <a:off x="8286750" y="3600450"/>
            <a:ext cx="2857500" cy="5715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17202A"/>
                </a:solidFill>
                <a:latin typeface="Bitstream Charter"/>
                <a:ea typeface="Bitstream Charter"/>
                <a:cs typeface="Bitstream Charter"/>
              </a:defRPr>
            </a:pPr>
            <a:r>
              <a:rPr kumimoji="0" sz="1350" b="0" i="0" u="none" strike="noStrike" kern="1200" cap="none" spc="0" normalizeH="0" baseline="0" noProof="0">
                <a:ln>
                  <a:noFill/>
                </a:ln>
                <a:solidFill>
                  <a:srgbClr val="17202A"/>
                </a:solidFill>
                <a:effectLst/>
                <a:uLnTx/>
                <a:uFillTx/>
                <a:latin typeface="Bitstream Charter"/>
                <a:ea typeface="Bitstream Charter"/>
                <a:cs typeface="Bitstream Charter"/>
              </a:rPr>
              <a:t>Reduce the continuity gap between elected and appointed members.</a:t>
            </a:r>
          </a:p>
        </p:txBody>
      </p:sp>
      <p:sp>
        <p:nvSpPr>
          <p:cNvPr id="24" name="Rectangle 23">
            <a:extLst>
              <a:ext uri="{FF2B5EF4-FFF2-40B4-BE49-F238E27FC236}">
                <a16:creationId xmlns:a16="http://schemas.microsoft.com/office/drawing/2014/main" id="{91F0E75F-6703-4B96-B7F7-C27BA9D9DE98}"/>
              </a:ext>
            </a:extLst>
          </p:cNvPr>
          <p:cNvSpPr>
            <a:spLocks noGrp="1"/>
          </p:cNvSpPr>
          <p:nvPr/>
        </p:nvSpPr>
        <p:spPr>
          <a:xfrm>
            <a:off x="762000" y="4457700"/>
            <a:ext cx="4953000" cy="762000"/>
          </a:xfrm>
          <a:prstGeom prst="rect">
            <a:avLst/>
          </a:prstGeom>
          <a:solidFill>
            <a:srgbClr val="F5F7FA"/>
          </a:solidFill>
          <a:ln w="9525">
            <a:solidFill>
              <a:srgbClr val="D7DEE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cs typeface="Calibri"/>
            </a:endParaRPr>
          </a:p>
        </p:txBody>
      </p:sp>
      <p:sp>
        <p:nvSpPr>
          <p:cNvPr id="25" name="Rectangle 24">
            <a:extLst>
              <a:ext uri="{FF2B5EF4-FFF2-40B4-BE49-F238E27FC236}">
                <a16:creationId xmlns:a16="http://schemas.microsoft.com/office/drawing/2014/main" id="{4900F891-2C74-402B-9B29-88B0389A1465}"/>
              </a:ext>
            </a:extLst>
          </p:cNvPr>
          <p:cNvSpPr>
            <a:spLocks noGrp="1"/>
          </p:cNvSpPr>
          <p:nvPr/>
        </p:nvSpPr>
        <p:spPr>
          <a:xfrm>
            <a:off x="990600" y="4591050"/>
            <a:ext cx="1619250" cy="2286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975" b="1">
                <a:solidFill>
                  <a:srgbClr val="2F5597"/>
                </a:solidFill>
                <a:latin typeface="Bitstream Charter"/>
                <a:ea typeface="Bitstream Charter"/>
                <a:cs typeface="Bitstream Charter"/>
              </a:defRPr>
            </a:pPr>
            <a:r>
              <a:rPr kumimoji="0" sz="975" b="1" i="0" u="none" strike="noStrike" kern="1200" cap="none" spc="0" normalizeH="0" baseline="0" noProof="0">
                <a:ln>
                  <a:noFill/>
                </a:ln>
                <a:solidFill>
                  <a:srgbClr val="2F5597"/>
                </a:solidFill>
                <a:effectLst/>
                <a:uLnTx/>
                <a:uFillTx/>
                <a:latin typeface="Bitstream Charter"/>
                <a:ea typeface="Bitstream Charter"/>
                <a:cs typeface="Bitstream Charter"/>
              </a:rPr>
              <a:t>ANNUAL CHARGES</a:t>
            </a:r>
          </a:p>
        </p:txBody>
      </p:sp>
      <p:sp>
        <p:nvSpPr>
          <p:cNvPr id="26" name="Rectangle 25">
            <a:extLst>
              <a:ext uri="{FF2B5EF4-FFF2-40B4-BE49-F238E27FC236}">
                <a16:creationId xmlns:a16="http://schemas.microsoft.com/office/drawing/2014/main" id="{4A7862B4-9EAE-4E28-8042-6DBE5B556E02}"/>
              </a:ext>
            </a:extLst>
          </p:cNvPr>
          <p:cNvSpPr>
            <a:spLocks noGrp="1"/>
          </p:cNvSpPr>
          <p:nvPr/>
        </p:nvSpPr>
        <p:spPr>
          <a:xfrm>
            <a:off x="2571750" y="4552950"/>
            <a:ext cx="2857500" cy="5715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17202A"/>
                </a:solidFill>
                <a:latin typeface="Bitstream Charter"/>
                <a:ea typeface="Bitstream Charter"/>
                <a:cs typeface="Bitstream Charter"/>
              </a:defRPr>
            </a:pPr>
            <a:r>
              <a:rPr kumimoji="0" sz="1350" b="0" i="0" u="none" strike="noStrike" kern="1200" cap="none" spc="0" normalizeH="0" baseline="0" noProof="0">
                <a:ln>
                  <a:noFill/>
                </a:ln>
                <a:solidFill>
                  <a:srgbClr val="17202A"/>
                </a:solidFill>
                <a:effectLst/>
                <a:uLnTx/>
                <a:uFillTx/>
                <a:latin typeface="Bitstream Charter"/>
                <a:ea typeface="Bitstream Charter"/>
                <a:cs typeface="Bitstream Charter"/>
              </a:rPr>
              <a:t>Protect space for faculty-initiated priorities.</a:t>
            </a:r>
          </a:p>
        </p:txBody>
      </p:sp>
      <p:sp>
        <p:nvSpPr>
          <p:cNvPr id="27" name="Rectangle 26">
            <a:extLst>
              <a:ext uri="{FF2B5EF4-FFF2-40B4-BE49-F238E27FC236}">
                <a16:creationId xmlns:a16="http://schemas.microsoft.com/office/drawing/2014/main" id="{F5596002-3DD7-47B1-A175-82E2BA6AC822}"/>
              </a:ext>
            </a:extLst>
          </p:cNvPr>
          <p:cNvSpPr>
            <a:spLocks noGrp="1"/>
          </p:cNvSpPr>
          <p:nvPr/>
        </p:nvSpPr>
        <p:spPr>
          <a:xfrm>
            <a:off x="6477000" y="4457700"/>
            <a:ext cx="4953000" cy="762000"/>
          </a:xfrm>
          <a:prstGeom prst="rect">
            <a:avLst/>
          </a:prstGeom>
          <a:solidFill>
            <a:srgbClr val="F5F7FA"/>
          </a:solidFill>
          <a:ln w="9525">
            <a:solidFill>
              <a:srgbClr val="D7DEE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cs typeface="Calibri"/>
            </a:endParaRPr>
          </a:p>
        </p:txBody>
      </p:sp>
      <p:sp>
        <p:nvSpPr>
          <p:cNvPr id="28" name="Rectangle 27">
            <a:extLst>
              <a:ext uri="{FF2B5EF4-FFF2-40B4-BE49-F238E27FC236}">
                <a16:creationId xmlns:a16="http://schemas.microsoft.com/office/drawing/2014/main" id="{EF6600F0-3779-4B6C-9EA9-348FD5AA137C}"/>
              </a:ext>
            </a:extLst>
          </p:cNvPr>
          <p:cNvSpPr>
            <a:spLocks noGrp="1"/>
          </p:cNvSpPr>
          <p:nvPr/>
        </p:nvSpPr>
        <p:spPr>
          <a:xfrm>
            <a:off x="6705600" y="4591050"/>
            <a:ext cx="1619250" cy="2286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975" b="1">
                <a:solidFill>
                  <a:srgbClr val="2F5597"/>
                </a:solidFill>
                <a:latin typeface="Bitstream Charter"/>
                <a:ea typeface="Bitstream Charter"/>
                <a:cs typeface="Bitstream Charter"/>
              </a:defRPr>
            </a:pPr>
            <a:r>
              <a:rPr kumimoji="0" sz="975" b="1" i="0" u="none" strike="noStrike" kern="1200" cap="none" spc="0" normalizeH="0" baseline="0" noProof="0">
                <a:ln>
                  <a:noFill/>
                </a:ln>
                <a:solidFill>
                  <a:srgbClr val="2F5597"/>
                </a:solidFill>
                <a:effectLst/>
                <a:uLnTx/>
                <a:uFillTx/>
                <a:latin typeface="Bitstream Charter"/>
                <a:ea typeface="Bitstream Charter"/>
                <a:cs typeface="Bitstream Charter"/>
              </a:rPr>
              <a:t>FACULTY AFFAIRS</a:t>
            </a:r>
          </a:p>
        </p:txBody>
      </p:sp>
      <p:sp>
        <p:nvSpPr>
          <p:cNvPr id="29" name="Rectangle 28">
            <a:extLst>
              <a:ext uri="{FF2B5EF4-FFF2-40B4-BE49-F238E27FC236}">
                <a16:creationId xmlns:a16="http://schemas.microsoft.com/office/drawing/2014/main" id="{1D0DC8EF-2499-465A-9B30-FFC5E0F267F7}"/>
              </a:ext>
            </a:extLst>
          </p:cNvPr>
          <p:cNvSpPr>
            <a:spLocks noGrp="1"/>
          </p:cNvSpPr>
          <p:nvPr/>
        </p:nvSpPr>
        <p:spPr>
          <a:xfrm>
            <a:off x="8286750" y="4552950"/>
            <a:ext cx="2857500" cy="571500"/>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17202A"/>
                </a:solidFill>
                <a:latin typeface="Bitstream Charter"/>
                <a:ea typeface="Bitstream Charter"/>
                <a:cs typeface="Bitstream Charter"/>
              </a:defRPr>
            </a:pPr>
            <a:r>
              <a:rPr kumimoji="0" sz="1350" b="0" i="0" u="none" strike="noStrike" kern="1200" cap="none" spc="0" normalizeH="0" baseline="0" noProof="0">
                <a:ln>
                  <a:noFill/>
                </a:ln>
                <a:solidFill>
                  <a:srgbClr val="17202A"/>
                </a:solidFill>
                <a:effectLst/>
                <a:uLnTx/>
                <a:uFillTx/>
                <a:latin typeface="Bitstream Charter"/>
                <a:ea typeface="Bitstream Charter"/>
                <a:cs typeface="Bitstream Charter"/>
              </a:rPr>
              <a:t>Restore explicit jurisdiction over workload and employment conditions.</a:t>
            </a:r>
          </a:p>
        </p:txBody>
      </p:sp>
      <p:sp>
        <p:nvSpPr>
          <p:cNvPr id="30" name="Rectangle 29">
            <a:extLst>
              <a:ext uri="{FF2B5EF4-FFF2-40B4-BE49-F238E27FC236}">
                <a16:creationId xmlns:a16="http://schemas.microsoft.com/office/drawing/2014/main" id="{09C60D76-CC2E-4612-B8D3-B5D852C3DDE1}"/>
              </a:ext>
            </a:extLst>
          </p:cNvPr>
          <p:cNvSpPr>
            <a:spLocks noGrp="1"/>
          </p:cNvSpPr>
          <p:nvPr/>
        </p:nvSpPr>
        <p:spPr>
          <a:xfrm>
            <a:off x="857250" y="5810250"/>
            <a:ext cx="10477500" cy="428625"/>
          </a:xfrm>
          <a:prstGeom prst="rect">
            <a:avLst/>
          </a:prstGeom>
          <a:noFill/>
          <a:ln w="0">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sz="1650" b="1">
                <a:solidFill>
                  <a:srgbClr val="17365D"/>
                </a:solidFill>
                <a:latin typeface="Bitstream Charter"/>
                <a:ea typeface="Bitstream Charter"/>
                <a:cs typeface="Bitstream Charter"/>
              </a:defRPr>
            </a:pPr>
            <a:r>
              <a:rPr kumimoji="0" sz="1650" b="1" i="0" u="none" strike="noStrike" kern="1200" cap="none" spc="0" normalizeH="0" baseline="0" noProof="0">
                <a:ln>
                  <a:noFill/>
                </a:ln>
                <a:solidFill>
                  <a:srgbClr val="17365D"/>
                </a:solidFill>
                <a:effectLst/>
                <a:uLnTx/>
                <a:uFillTx/>
                <a:latin typeface="Bitstream Charter"/>
                <a:ea typeface="Bitstream Charter"/>
                <a:cs typeface="Bitstream Charter"/>
              </a:rPr>
              <a:t>Balanced shared governance requires faculty authority over both votes and the procedures that lead to them.</a:t>
            </a:r>
          </a:p>
        </p:txBody>
      </p:sp>
      <p:sp>
        <p:nvSpPr>
          <p:cNvPr id="33" name="TextBox 32">
            <a:extLst>
              <a:ext uri="{FF2B5EF4-FFF2-40B4-BE49-F238E27FC236}">
                <a16:creationId xmlns:a16="http://schemas.microsoft.com/office/drawing/2014/main" id="{61E680BE-8905-BECA-FA63-1D011F45AF58}"/>
              </a:ext>
            </a:extLst>
          </p:cNvPr>
          <p:cNvSpPr txBox="1"/>
          <p:nvPr/>
        </p:nvSpPr>
        <p:spPr>
          <a:xfrm>
            <a:off x="2828925" y="6430861"/>
            <a:ext cx="60960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a:solidFill>
                  <a:srgbClr val="E6EDF6"/>
                </a:solidFill>
                <a:latin typeface="Bitstream Charter"/>
                <a:ea typeface="Bitstream Charter"/>
                <a:cs typeface="Bitstream Charter"/>
              </a:defRPr>
            </a:pPr>
            <a:r>
              <a:rPr lang="en-US" sz="1800" dirty="0">
                <a:solidFill>
                  <a:srgbClr val="FF0000"/>
                </a:solidFill>
                <a:latin typeface="Bitstream Charter"/>
                <a:ea typeface="Bitstream Charter"/>
                <a:cs typeface="Bitstream Charter"/>
              </a:rPr>
              <a:t>Produced by ChatGPT</a:t>
            </a:r>
            <a:endParaRPr kumimoji="0" lang="en-US" sz="1800" b="0" i="0" u="none" strike="noStrike" kern="1200" cap="none" spc="0" normalizeH="0" baseline="0" noProof="0" dirty="0">
              <a:ln>
                <a:noFill/>
              </a:ln>
              <a:solidFill>
                <a:srgbClr val="FF0000"/>
              </a:solidFill>
              <a:effectLst/>
              <a:uLnTx/>
              <a:uFillTx/>
              <a:latin typeface="Bitstream Charter"/>
              <a:ea typeface="Bitstream Charter"/>
              <a:cs typeface="Bitstream Charter"/>
            </a:endParaRPr>
          </a:p>
        </p:txBody>
      </p:sp>
    </p:spTree>
    <p:extLst>
      <p:ext uri="{BB962C8B-B14F-4D97-AF65-F5344CB8AC3E}">
        <p14:creationId xmlns:p14="http://schemas.microsoft.com/office/powerpoint/2010/main" val="8046906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angle 53">
            <a:extLst>
              <a:ext uri="{FF2B5EF4-FFF2-40B4-BE49-F238E27FC236}">
                <a16:creationId xmlns:a16="http://schemas.microsoft.com/office/drawing/2014/main" id="{A86A0974-C30D-4430-99CC-4614BF0E027A}"/>
              </a:ext>
            </a:extLst>
          </p:cNvPr>
          <p:cNvSpPr>
            <a:spLocks noGrp="1"/>
          </p:cNvSpPr>
          <p:nvPr/>
        </p:nvSpPr>
        <p:spPr>
          <a:xfrm>
            <a:off x="609600" y="304800"/>
            <a:ext cx="10953750" cy="495300"/>
          </a:xfrm>
          <a:prstGeom prst="rect">
            <a:avLst/>
          </a:prstGeom>
          <a:noFill/>
          <a:ln w="0">
            <a:noFill/>
          </a:ln>
        </p:spPr>
        <p:txBody>
          <a:bodyPr anchor="ctr"/>
          <a:lstStyle/>
          <a:p>
            <a:pPr>
              <a:defRPr sz="2550" b="1">
                <a:solidFill>
                  <a:srgbClr val="17365D"/>
                </a:solidFill>
                <a:latin typeface="Bitstream Charter"/>
                <a:ea typeface="Bitstream Charter"/>
                <a:cs typeface="Bitstream Charter"/>
              </a:defRPr>
            </a:pPr>
            <a:r>
              <a:rPr sz="2550" b="1">
                <a:solidFill>
                  <a:srgbClr val="17365D"/>
                </a:solidFill>
                <a:latin typeface="Bitstream Charter"/>
                <a:ea typeface="Bitstream Charter"/>
                <a:cs typeface="Bitstream Charter"/>
              </a:rPr>
              <a:t>SB 37 and Faculty Council bylaw changes</a:t>
            </a:r>
          </a:p>
        </p:txBody>
      </p:sp>
      <p:sp>
        <p:nvSpPr>
          <p:cNvPr id="2" name="Rectangle 1">
            <a:extLst>
              <a:ext uri="{FF2B5EF4-FFF2-40B4-BE49-F238E27FC236}">
                <a16:creationId xmlns:a16="http://schemas.microsoft.com/office/drawing/2014/main" id="{2AD5CFB0-7F19-4E19-85EA-57E637B6301F}"/>
              </a:ext>
            </a:extLst>
          </p:cNvPr>
          <p:cNvSpPr>
            <a:spLocks noGrp="1"/>
          </p:cNvSpPr>
          <p:nvPr/>
        </p:nvSpPr>
        <p:spPr>
          <a:xfrm>
            <a:off x="609600" y="819150"/>
            <a:ext cx="10953750" cy="342900"/>
          </a:xfrm>
          <a:prstGeom prst="rect">
            <a:avLst/>
          </a:prstGeom>
          <a:noFill/>
          <a:ln w="0">
            <a:noFill/>
          </a:ln>
        </p:spPr>
        <p:txBody>
          <a:bodyPr anchor="ctr"/>
          <a:lstStyle/>
          <a:p>
            <a:pPr>
              <a:defRPr sz="1500" b="1">
                <a:solidFill>
                  <a:srgbClr val="9C2F35"/>
                </a:solidFill>
                <a:latin typeface="Bitstream Charter"/>
                <a:ea typeface="Bitstream Charter"/>
                <a:cs typeface="Bitstream Charter"/>
              </a:defRPr>
            </a:pPr>
            <a:r>
              <a:rPr sz="1500" b="1">
                <a:solidFill>
                  <a:srgbClr val="9C2F35"/>
                </a:solidFill>
                <a:latin typeface="Bitstream Charter"/>
                <a:ea typeface="Bitstream Charter"/>
                <a:cs typeface="Bitstream Charter"/>
              </a:rPr>
              <a:t>Only a limited set of changes was legally required</a:t>
            </a:r>
          </a:p>
        </p:txBody>
      </p:sp>
      <p:sp>
        <p:nvSpPr>
          <p:cNvPr id="3" name="Rectangle 2">
            <a:extLst>
              <a:ext uri="{FF2B5EF4-FFF2-40B4-BE49-F238E27FC236}">
                <a16:creationId xmlns:a16="http://schemas.microsoft.com/office/drawing/2014/main" id="{0391D9F8-10E8-414D-BD27-175B103A6437}"/>
              </a:ext>
            </a:extLst>
          </p:cNvPr>
          <p:cNvSpPr>
            <a:spLocks noGrp="1"/>
          </p:cNvSpPr>
          <p:nvPr/>
        </p:nvSpPr>
        <p:spPr>
          <a:xfrm>
            <a:off x="609600" y="1257300"/>
            <a:ext cx="10972800" cy="19050"/>
          </a:xfrm>
          <a:prstGeom prst="rect">
            <a:avLst/>
          </a:prstGeom>
          <a:solidFill>
            <a:srgbClr val="D6DEE8"/>
          </a:solidFill>
          <a:ln w="0">
            <a:noFill/>
          </a:ln>
        </p:spPr>
        <p:txBody>
          <a:bodyPr/>
          <a:lstStyle/>
          <a:p>
            <a:endParaRPr lang="en-US"/>
          </a:p>
        </p:txBody>
      </p:sp>
      <p:sp>
        <p:nvSpPr>
          <p:cNvPr id="4" name="Rectangle 3">
            <a:extLst>
              <a:ext uri="{FF2B5EF4-FFF2-40B4-BE49-F238E27FC236}">
                <a16:creationId xmlns:a16="http://schemas.microsoft.com/office/drawing/2014/main" id="{46805EED-7CBD-470A-B0CD-C4011695263A}"/>
              </a:ext>
            </a:extLst>
          </p:cNvPr>
          <p:cNvSpPr>
            <a:spLocks noGrp="1"/>
          </p:cNvSpPr>
          <p:nvPr/>
        </p:nvSpPr>
        <p:spPr>
          <a:xfrm>
            <a:off x="609600" y="1504950"/>
            <a:ext cx="2857500" cy="4362450"/>
          </a:xfrm>
          <a:prstGeom prst="rect">
            <a:avLst/>
          </a:prstGeom>
          <a:solidFill>
            <a:srgbClr val="E8EEF6"/>
          </a:solidFill>
          <a:ln w="9525">
            <a:solidFill>
              <a:srgbClr val="D6DEE8"/>
            </a:solidFill>
          </a:ln>
        </p:spPr>
        <p:txBody>
          <a:bodyPr/>
          <a:lstStyle/>
          <a:p>
            <a:endParaRPr lang="en-US"/>
          </a:p>
        </p:txBody>
      </p:sp>
      <p:sp>
        <p:nvSpPr>
          <p:cNvPr id="5" name="Rectangle 4">
            <a:extLst>
              <a:ext uri="{FF2B5EF4-FFF2-40B4-BE49-F238E27FC236}">
                <a16:creationId xmlns:a16="http://schemas.microsoft.com/office/drawing/2014/main" id="{07937140-EABF-439A-9BA8-AED0E3545573}"/>
              </a:ext>
            </a:extLst>
          </p:cNvPr>
          <p:cNvSpPr>
            <a:spLocks noGrp="1"/>
          </p:cNvSpPr>
          <p:nvPr/>
        </p:nvSpPr>
        <p:spPr>
          <a:xfrm>
            <a:off x="3638550" y="1504950"/>
            <a:ext cx="2857500" cy="4362450"/>
          </a:xfrm>
          <a:prstGeom prst="rect">
            <a:avLst/>
          </a:prstGeom>
          <a:solidFill>
            <a:srgbClr val="F8F1E7"/>
          </a:solidFill>
          <a:ln w="9525">
            <a:solidFill>
              <a:srgbClr val="D6DEE8"/>
            </a:solidFill>
          </a:ln>
        </p:spPr>
        <p:txBody>
          <a:bodyPr/>
          <a:lstStyle/>
          <a:p>
            <a:endParaRPr lang="en-US"/>
          </a:p>
        </p:txBody>
      </p:sp>
      <p:sp>
        <p:nvSpPr>
          <p:cNvPr id="6" name="Rectangle 5">
            <a:extLst>
              <a:ext uri="{FF2B5EF4-FFF2-40B4-BE49-F238E27FC236}">
                <a16:creationId xmlns:a16="http://schemas.microsoft.com/office/drawing/2014/main" id="{841561A0-7E26-40CC-A713-1F4C6F840C29}"/>
              </a:ext>
            </a:extLst>
          </p:cNvPr>
          <p:cNvSpPr>
            <a:spLocks noGrp="1"/>
          </p:cNvSpPr>
          <p:nvPr/>
        </p:nvSpPr>
        <p:spPr>
          <a:xfrm>
            <a:off x="6667500" y="1504950"/>
            <a:ext cx="4914900" cy="4362450"/>
          </a:xfrm>
          <a:prstGeom prst="rect">
            <a:avLst/>
          </a:prstGeom>
          <a:solidFill>
            <a:srgbClr val="F9EEEE"/>
          </a:solidFill>
          <a:ln w="9525">
            <a:solidFill>
              <a:srgbClr val="D6DEE8"/>
            </a:solidFill>
          </a:ln>
        </p:spPr>
        <p:txBody>
          <a:bodyPr/>
          <a:lstStyle/>
          <a:p>
            <a:endParaRPr lang="en-US"/>
          </a:p>
        </p:txBody>
      </p:sp>
      <p:sp>
        <p:nvSpPr>
          <p:cNvPr id="7" name="Rectangle 6">
            <a:extLst>
              <a:ext uri="{FF2B5EF4-FFF2-40B4-BE49-F238E27FC236}">
                <a16:creationId xmlns:a16="http://schemas.microsoft.com/office/drawing/2014/main" id="{995FABFF-AB4E-4114-88BC-74A7E4B3264B}"/>
              </a:ext>
            </a:extLst>
          </p:cNvPr>
          <p:cNvSpPr>
            <a:spLocks noGrp="1"/>
          </p:cNvSpPr>
          <p:nvPr/>
        </p:nvSpPr>
        <p:spPr>
          <a:xfrm>
            <a:off x="609600" y="1504950"/>
            <a:ext cx="2857500" cy="114300"/>
          </a:xfrm>
          <a:prstGeom prst="rect">
            <a:avLst/>
          </a:prstGeom>
          <a:solidFill>
            <a:srgbClr val="2F5597"/>
          </a:solidFill>
          <a:ln w="0">
            <a:noFill/>
          </a:ln>
        </p:spPr>
        <p:txBody>
          <a:bodyPr/>
          <a:lstStyle/>
          <a:p>
            <a:endParaRPr lang="en-US"/>
          </a:p>
        </p:txBody>
      </p:sp>
      <p:sp>
        <p:nvSpPr>
          <p:cNvPr id="8" name="Rectangle 7">
            <a:extLst>
              <a:ext uri="{FF2B5EF4-FFF2-40B4-BE49-F238E27FC236}">
                <a16:creationId xmlns:a16="http://schemas.microsoft.com/office/drawing/2014/main" id="{EA8CEA5F-3E12-4657-87C1-FEF9CB24EF79}"/>
              </a:ext>
            </a:extLst>
          </p:cNvPr>
          <p:cNvSpPr>
            <a:spLocks noGrp="1"/>
          </p:cNvSpPr>
          <p:nvPr/>
        </p:nvSpPr>
        <p:spPr>
          <a:xfrm>
            <a:off x="3638550" y="1504950"/>
            <a:ext cx="2857500" cy="114300"/>
          </a:xfrm>
          <a:prstGeom prst="rect">
            <a:avLst/>
          </a:prstGeom>
          <a:solidFill>
            <a:srgbClr val="A66B17"/>
          </a:solidFill>
          <a:ln w="0">
            <a:noFill/>
          </a:ln>
        </p:spPr>
        <p:txBody>
          <a:bodyPr/>
          <a:lstStyle/>
          <a:p>
            <a:endParaRPr lang="en-US"/>
          </a:p>
        </p:txBody>
      </p:sp>
      <p:sp>
        <p:nvSpPr>
          <p:cNvPr id="9" name="Rectangle 8">
            <a:extLst>
              <a:ext uri="{FF2B5EF4-FFF2-40B4-BE49-F238E27FC236}">
                <a16:creationId xmlns:a16="http://schemas.microsoft.com/office/drawing/2014/main" id="{8C580F01-5B5C-453F-835C-12B80CE063F3}"/>
              </a:ext>
            </a:extLst>
          </p:cNvPr>
          <p:cNvSpPr>
            <a:spLocks noGrp="1"/>
          </p:cNvSpPr>
          <p:nvPr/>
        </p:nvSpPr>
        <p:spPr>
          <a:xfrm>
            <a:off x="6667500" y="1504950"/>
            <a:ext cx="4914900" cy="114300"/>
          </a:xfrm>
          <a:prstGeom prst="rect">
            <a:avLst/>
          </a:prstGeom>
          <a:solidFill>
            <a:srgbClr val="9C2F35"/>
          </a:solidFill>
          <a:ln w="0">
            <a:noFill/>
          </a:ln>
        </p:spPr>
        <p:txBody>
          <a:bodyPr/>
          <a:lstStyle/>
          <a:p>
            <a:endParaRPr lang="en-US"/>
          </a:p>
        </p:txBody>
      </p:sp>
      <p:sp>
        <p:nvSpPr>
          <p:cNvPr id="10" name="Rectangle 9">
            <a:extLst>
              <a:ext uri="{FF2B5EF4-FFF2-40B4-BE49-F238E27FC236}">
                <a16:creationId xmlns:a16="http://schemas.microsoft.com/office/drawing/2014/main" id="{996BB8B5-F1A3-434F-8B13-EF53B53880FF}"/>
              </a:ext>
            </a:extLst>
          </p:cNvPr>
          <p:cNvSpPr>
            <a:spLocks noGrp="1"/>
          </p:cNvSpPr>
          <p:nvPr/>
        </p:nvSpPr>
        <p:spPr>
          <a:xfrm>
            <a:off x="838200" y="1752600"/>
            <a:ext cx="2400300" cy="247650"/>
          </a:xfrm>
          <a:prstGeom prst="rect">
            <a:avLst/>
          </a:prstGeom>
          <a:noFill/>
          <a:ln w="0">
            <a:noFill/>
          </a:ln>
        </p:spPr>
        <p:txBody>
          <a:bodyPr anchor="ctr"/>
          <a:lstStyle/>
          <a:p>
            <a:pPr>
              <a:defRPr sz="1125" b="1">
                <a:solidFill>
                  <a:srgbClr val="2F5597"/>
                </a:solidFill>
                <a:latin typeface="Bitstream Charter"/>
                <a:ea typeface="Bitstream Charter"/>
                <a:cs typeface="Bitstream Charter"/>
              </a:defRPr>
            </a:pPr>
            <a:r>
              <a:rPr sz="1125" b="1">
                <a:solidFill>
                  <a:srgbClr val="2F5597"/>
                </a:solidFill>
                <a:latin typeface="Bitstream Charter"/>
                <a:ea typeface="Bitstream Charter"/>
                <a:cs typeface="Bitstream Charter"/>
              </a:rPr>
              <a:t>REQUIRED BY SB 37</a:t>
            </a:r>
          </a:p>
        </p:txBody>
      </p:sp>
      <p:sp>
        <p:nvSpPr>
          <p:cNvPr id="11" name="Rectangle 10">
            <a:extLst>
              <a:ext uri="{FF2B5EF4-FFF2-40B4-BE49-F238E27FC236}">
                <a16:creationId xmlns:a16="http://schemas.microsoft.com/office/drawing/2014/main" id="{49263795-6AA9-4ACA-9753-CFBC802B1D41}"/>
              </a:ext>
            </a:extLst>
          </p:cNvPr>
          <p:cNvSpPr>
            <a:spLocks noGrp="1"/>
          </p:cNvSpPr>
          <p:nvPr/>
        </p:nvSpPr>
        <p:spPr>
          <a:xfrm>
            <a:off x="3867150" y="1752600"/>
            <a:ext cx="2400300" cy="247650"/>
          </a:xfrm>
          <a:prstGeom prst="rect">
            <a:avLst/>
          </a:prstGeom>
          <a:noFill/>
          <a:ln w="0">
            <a:noFill/>
          </a:ln>
        </p:spPr>
        <p:txBody>
          <a:bodyPr anchor="ctr"/>
          <a:lstStyle/>
          <a:p>
            <a:pPr>
              <a:defRPr sz="1125" b="1">
                <a:solidFill>
                  <a:srgbClr val="A66B17"/>
                </a:solidFill>
                <a:latin typeface="Bitstream Charter"/>
                <a:ea typeface="Bitstream Charter"/>
                <a:cs typeface="Bitstream Charter"/>
              </a:defRPr>
            </a:pPr>
            <a:r>
              <a:rPr sz="1125" b="1">
                <a:solidFill>
                  <a:srgbClr val="A66B17"/>
                </a:solidFill>
                <a:latin typeface="Bitstream Charter"/>
                <a:ea typeface="Bitstream Charter"/>
                <a:cs typeface="Bitstream Charter"/>
              </a:rPr>
              <a:t>UH SYSTEM POLICY</a:t>
            </a:r>
          </a:p>
        </p:txBody>
      </p:sp>
      <p:sp>
        <p:nvSpPr>
          <p:cNvPr id="12" name="Rectangle 11">
            <a:extLst>
              <a:ext uri="{FF2B5EF4-FFF2-40B4-BE49-F238E27FC236}">
                <a16:creationId xmlns:a16="http://schemas.microsoft.com/office/drawing/2014/main" id="{666D42AD-8BE6-49E0-ACAC-8EE986AAB1BB}"/>
              </a:ext>
            </a:extLst>
          </p:cNvPr>
          <p:cNvSpPr>
            <a:spLocks noGrp="1"/>
          </p:cNvSpPr>
          <p:nvPr/>
        </p:nvSpPr>
        <p:spPr>
          <a:xfrm>
            <a:off x="6896100" y="1752600"/>
            <a:ext cx="4457700" cy="247650"/>
          </a:xfrm>
          <a:prstGeom prst="rect">
            <a:avLst/>
          </a:prstGeom>
          <a:noFill/>
          <a:ln w="0">
            <a:noFill/>
          </a:ln>
        </p:spPr>
        <p:txBody>
          <a:bodyPr anchor="ctr"/>
          <a:lstStyle/>
          <a:p>
            <a:pPr>
              <a:defRPr sz="1125" b="1">
                <a:solidFill>
                  <a:srgbClr val="9C2F35"/>
                </a:solidFill>
                <a:latin typeface="Bitstream Charter"/>
                <a:ea typeface="Bitstream Charter"/>
                <a:cs typeface="Bitstream Charter"/>
              </a:defRPr>
            </a:pPr>
            <a:r>
              <a:rPr sz="1125" b="1">
                <a:solidFill>
                  <a:srgbClr val="9C2F35"/>
                </a:solidFill>
                <a:latin typeface="Bitstream Charter"/>
                <a:ea typeface="Bitstream Charter"/>
                <a:cs typeface="Bitstream Charter"/>
              </a:rPr>
              <a:t>NOT REQUIRED BY SB 37</a:t>
            </a:r>
          </a:p>
        </p:txBody>
      </p:sp>
      <p:sp>
        <p:nvSpPr>
          <p:cNvPr id="13" name="Rectangle 12">
            <a:extLst>
              <a:ext uri="{FF2B5EF4-FFF2-40B4-BE49-F238E27FC236}">
                <a16:creationId xmlns:a16="http://schemas.microsoft.com/office/drawing/2014/main" id="{FB4A8E4E-6335-4B42-9055-CF1FA0AE145C}"/>
              </a:ext>
            </a:extLst>
          </p:cNvPr>
          <p:cNvSpPr>
            <a:spLocks noGrp="1"/>
          </p:cNvSpPr>
          <p:nvPr/>
        </p:nvSpPr>
        <p:spPr>
          <a:xfrm>
            <a:off x="838200" y="2038350"/>
            <a:ext cx="2400300" cy="266700"/>
          </a:xfrm>
          <a:prstGeom prst="rect">
            <a:avLst/>
          </a:prstGeom>
          <a:noFill/>
          <a:ln w="0">
            <a:noFill/>
          </a:ln>
        </p:spPr>
        <p:txBody>
          <a:bodyPr anchor="ctr"/>
          <a:lstStyle/>
          <a:p>
            <a:pPr>
              <a:defRPr sz="1275" b="0">
                <a:solidFill>
                  <a:srgbClr val="5B6573"/>
                </a:solidFill>
                <a:latin typeface="Bitstream Charter"/>
                <a:ea typeface="Bitstream Charter"/>
                <a:cs typeface="Bitstream Charter"/>
              </a:defRPr>
            </a:pPr>
            <a:r>
              <a:rPr sz="1275" b="0">
                <a:solidFill>
                  <a:srgbClr val="5B6573"/>
                </a:solidFill>
                <a:latin typeface="Bitstream Charter"/>
                <a:ea typeface="Bitstream Charter"/>
                <a:cs typeface="Bitstream Charter"/>
              </a:rPr>
              <a:t>Statute directs these provisions</a:t>
            </a:r>
          </a:p>
        </p:txBody>
      </p:sp>
      <p:sp>
        <p:nvSpPr>
          <p:cNvPr id="14" name="Rectangle 13">
            <a:extLst>
              <a:ext uri="{FF2B5EF4-FFF2-40B4-BE49-F238E27FC236}">
                <a16:creationId xmlns:a16="http://schemas.microsoft.com/office/drawing/2014/main" id="{BADD5058-29E0-4278-A647-E9C917CA8036}"/>
              </a:ext>
            </a:extLst>
          </p:cNvPr>
          <p:cNvSpPr>
            <a:spLocks noGrp="1"/>
          </p:cNvSpPr>
          <p:nvPr/>
        </p:nvSpPr>
        <p:spPr>
          <a:xfrm>
            <a:off x="3867150" y="2038350"/>
            <a:ext cx="2400300" cy="266700"/>
          </a:xfrm>
          <a:prstGeom prst="rect">
            <a:avLst/>
          </a:prstGeom>
          <a:noFill/>
          <a:ln w="0">
            <a:noFill/>
          </a:ln>
        </p:spPr>
        <p:txBody>
          <a:bodyPr anchor="ctr"/>
          <a:lstStyle/>
          <a:p>
            <a:pPr>
              <a:defRPr sz="1275" b="0">
                <a:solidFill>
                  <a:srgbClr val="5B6573"/>
                </a:solidFill>
                <a:latin typeface="Bitstream Charter"/>
                <a:ea typeface="Bitstream Charter"/>
                <a:cs typeface="Bitstream Charter"/>
              </a:defRPr>
            </a:pPr>
            <a:r>
              <a:rPr sz="1275" b="0">
                <a:solidFill>
                  <a:srgbClr val="5B6573"/>
                </a:solidFill>
                <a:latin typeface="Bitstream Charter"/>
                <a:ea typeface="Bitstream Charter"/>
                <a:cs typeface="Bitstream Charter"/>
              </a:rPr>
              <a:t>Board-selected implementation</a:t>
            </a:r>
          </a:p>
        </p:txBody>
      </p:sp>
      <p:sp>
        <p:nvSpPr>
          <p:cNvPr id="15" name="Rectangle 14">
            <a:extLst>
              <a:ext uri="{FF2B5EF4-FFF2-40B4-BE49-F238E27FC236}">
                <a16:creationId xmlns:a16="http://schemas.microsoft.com/office/drawing/2014/main" id="{DEEA3365-E534-4E93-8F44-78339109BB29}"/>
              </a:ext>
            </a:extLst>
          </p:cNvPr>
          <p:cNvSpPr>
            <a:spLocks noGrp="1"/>
          </p:cNvSpPr>
          <p:nvPr/>
        </p:nvSpPr>
        <p:spPr>
          <a:xfrm>
            <a:off x="6896100" y="2038350"/>
            <a:ext cx="4457700" cy="266700"/>
          </a:xfrm>
          <a:prstGeom prst="rect">
            <a:avLst/>
          </a:prstGeom>
          <a:noFill/>
          <a:ln w="0">
            <a:noFill/>
          </a:ln>
        </p:spPr>
        <p:txBody>
          <a:bodyPr anchor="ctr"/>
          <a:lstStyle/>
          <a:p>
            <a:pPr>
              <a:defRPr sz="1275" b="0">
                <a:solidFill>
                  <a:srgbClr val="5B6573"/>
                </a:solidFill>
                <a:latin typeface="Bitstream Charter"/>
                <a:ea typeface="Bitstream Charter"/>
                <a:cs typeface="Bitstream Charter"/>
              </a:defRPr>
            </a:pPr>
            <a:r>
              <a:rPr sz="1275" b="0">
                <a:solidFill>
                  <a:srgbClr val="5B6573"/>
                </a:solidFill>
                <a:latin typeface="Bitstream Charter"/>
                <a:ea typeface="Bitstream Charter"/>
                <a:cs typeface="Bitstream Charter"/>
              </a:rPr>
              <a:t>Institutional choices that expand control</a:t>
            </a:r>
          </a:p>
        </p:txBody>
      </p:sp>
      <p:sp>
        <p:nvSpPr>
          <p:cNvPr id="16" name="Rectangle 15">
            <a:extLst>
              <a:ext uri="{FF2B5EF4-FFF2-40B4-BE49-F238E27FC236}">
                <a16:creationId xmlns:a16="http://schemas.microsoft.com/office/drawing/2014/main" id="{3FB1631F-970D-4525-B8C9-1447CA492A84}"/>
              </a:ext>
            </a:extLst>
          </p:cNvPr>
          <p:cNvSpPr>
            <a:spLocks noGrp="1"/>
          </p:cNvSpPr>
          <p:nvPr/>
        </p:nvSpPr>
        <p:spPr>
          <a:xfrm>
            <a:off x="838200" y="2476500"/>
            <a:ext cx="400050" cy="285750"/>
          </a:xfrm>
          <a:prstGeom prst="rect">
            <a:avLst/>
          </a:prstGeom>
          <a:noFill/>
          <a:ln w="0">
            <a:noFill/>
          </a:ln>
        </p:spPr>
        <p:txBody>
          <a:bodyPr anchor="ctr"/>
          <a:lstStyle/>
          <a:p>
            <a:pPr>
              <a:defRPr sz="975" b="1">
                <a:solidFill>
                  <a:srgbClr val="2F5597"/>
                </a:solidFill>
                <a:latin typeface="Bitstream Charter"/>
                <a:ea typeface="Bitstream Charter"/>
                <a:cs typeface="Bitstream Charter"/>
              </a:defRPr>
            </a:pPr>
            <a:r>
              <a:rPr sz="975" b="1">
                <a:solidFill>
                  <a:srgbClr val="2F5597"/>
                </a:solidFill>
                <a:latin typeface="Bitstream Charter"/>
                <a:ea typeface="Bitstream Charter"/>
                <a:cs typeface="Bitstream Charter"/>
              </a:rPr>
              <a:t>01</a:t>
            </a:r>
          </a:p>
        </p:txBody>
      </p:sp>
      <p:sp>
        <p:nvSpPr>
          <p:cNvPr id="17" name="Rectangle 16">
            <a:extLst>
              <a:ext uri="{FF2B5EF4-FFF2-40B4-BE49-F238E27FC236}">
                <a16:creationId xmlns:a16="http://schemas.microsoft.com/office/drawing/2014/main" id="{07BCC704-6A91-4219-80C0-DB8EBBE47E84}"/>
              </a:ext>
            </a:extLst>
          </p:cNvPr>
          <p:cNvSpPr>
            <a:spLocks noGrp="1"/>
          </p:cNvSpPr>
          <p:nvPr/>
        </p:nvSpPr>
        <p:spPr>
          <a:xfrm>
            <a:off x="1314450" y="2428875"/>
            <a:ext cx="1905000" cy="381000"/>
          </a:xfrm>
          <a:prstGeom prst="rect">
            <a:avLst/>
          </a:prstGeom>
          <a:noFill/>
          <a:ln w="0">
            <a:noFill/>
          </a:ln>
        </p:spPr>
        <p:txBody>
          <a:bodyPr anchor="ctr"/>
          <a:lstStyle/>
          <a:p>
            <a:pPr>
              <a:defRPr sz="1275" b="0">
                <a:solidFill>
                  <a:srgbClr val="17202A"/>
                </a:solidFill>
                <a:latin typeface="Bitstream Charter"/>
                <a:ea typeface="Bitstream Charter"/>
                <a:cs typeface="Bitstream Charter"/>
              </a:defRPr>
            </a:pPr>
            <a:r>
              <a:rPr sz="1275" b="0">
                <a:solidFill>
                  <a:srgbClr val="17202A"/>
                </a:solidFill>
                <a:latin typeface="Bitstream Charter"/>
                <a:ea typeface="Bitstream Charter"/>
                <a:cs typeface="Bitstream Charter"/>
              </a:rPr>
              <a:t>Two-year elected terms</a:t>
            </a:r>
          </a:p>
        </p:txBody>
      </p:sp>
      <p:sp>
        <p:nvSpPr>
          <p:cNvPr id="18" name="Rectangle 17">
            <a:extLst>
              <a:ext uri="{FF2B5EF4-FFF2-40B4-BE49-F238E27FC236}">
                <a16:creationId xmlns:a16="http://schemas.microsoft.com/office/drawing/2014/main" id="{1E8DCBC4-996A-430A-8287-6AE0B6FD77A0}"/>
              </a:ext>
            </a:extLst>
          </p:cNvPr>
          <p:cNvSpPr>
            <a:spLocks noGrp="1"/>
          </p:cNvSpPr>
          <p:nvPr/>
        </p:nvSpPr>
        <p:spPr>
          <a:xfrm>
            <a:off x="838200" y="2895600"/>
            <a:ext cx="400050" cy="285750"/>
          </a:xfrm>
          <a:prstGeom prst="rect">
            <a:avLst/>
          </a:prstGeom>
          <a:noFill/>
          <a:ln w="0">
            <a:noFill/>
          </a:ln>
        </p:spPr>
        <p:txBody>
          <a:bodyPr anchor="ctr"/>
          <a:lstStyle/>
          <a:p>
            <a:pPr>
              <a:defRPr sz="975" b="1">
                <a:solidFill>
                  <a:srgbClr val="2F5597"/>
                </a:solidFill>
                <a:latin typeface="Bitstream Charter"/>
                <a:ea typeface="Bitstream Charter"/>
                <a:cs typeface="Bitstream Charter"/>
              </a:defRPr>
            </a:pPr>
            <a:r>
              <a:rPr sz="975" b="1">
                <a:solidFill>
                  <a:srgbClr val="2F5597"/>
                </a:solidFill>
                <a:latin typeface="Bitstream Charter"/>
                <a:ea typeface="Bitstream Charter"/>
                <a:cs typeface="Bitstream Charter"/>
              </a:rPr>
              <a:t>02</a:t>
            </a:r>
          </a:p>
        </p:txBody>
      </p:sp>
      <p:sp>
        <p:nvSpPr>
          <p:cNvPr id="19" name="Rectangle 18">
            <a:extLst>
              <a:ext uri="{FF2B5EF4-FFF2-40B4-BE49-F238E27FC236}">
                <a16:creationId xmlns:a16="http://schemas.microsoft.com/office/drawing/2014/main" id="{933859DB-01D2-45E0-A982-BA1F84321FB8}"/>
              </a:ext>
            </a:extLst>
          </p:cNvPr>
          <p:cNvSpPr>
            <a:spLocks noGrp="1"/>
          </p:cNvSpPr>
          <p:nvPr/>
        </p:nvSpPr>
        <p:spPr>
          <a:xfrm>
            <a:off x="1314450" y="2847975"/>
            <a:ext cx="1905000" cy="381000"/>
          </a:xfrm>
          <a:prstGeom prst="rect">
            <a:avLst/>
          </a:prstGeom>
          <a:noFill/>
          <a:ln w="0">
            <a:noFill/>
          </a:ln>
        </p:spPr>
        <p:txBody>
          <a:bodyPr anchor="ctr"/>
          <a:lstStyle/>
          <a:p>
            <a:pPr>
              <a:defRPr sz="1275" b="0">
                <a:solidFill>
                  <a:srgbClr val="17202A"/>
                </a:solidFill>
                <a:latin typeface="Bitstream Charter"/>
                <a:ea typeface="Bitstream Charter"/>
                <a:cs typeface="Bitstream Charter"/>
              </a:defRPr>
            </a:pPr>
            <a:r>
              <a:rPr sz="1275" b="0">
                <a:solidFill>
                  <a:srgbClr val="17202A"/>
                </a:solidFill>
                <a:latin typeface="Bitstream Charter"/>
                <a:ea typeface="Bitstream Charter"/>
                <a:cs typeface="Bitstream Charter"/>
              </a:rPr>
              <a:t>One-year appointed terms</a:t>
            </a:r>
          </a:p>
        </p:txBody>
      </p:sp>
      <p:sp>
        <p:nvSpPr>
          <p:cNvPr id="20" name="Rectangle 19">
            <a:extLst>
              <a:ext uri="{FF2B5EF4-FFF2-40B4-BE49-F238E27FC236}">
                <a16:creationId xmlns:a16="http://schemas.microsoft.com/office/drawing/2014/main" id="{A9A7F23D-76E0-4B12-8144-4C6A340639D6}"/>
              </a:ext>
            </a:extLst>
          </p:cNvPr>
          <p:cNvSpPr>
            <a:spLocks noGrp="1"/>
          </p:cNvSpPr>
          <p:nvPr/>
        </p:nvSpPr>
        <p:spPr>
          <a:xfrm>
            <a:off x="838200" y="3314700"/>
            <a:ext cx="400050" cy="285750"/>
          </a:xfrm>
          <a:prstGeom prst="rect">
            <a:avLst/>
          </a:prstGeom>
          <a:noFill/>
          <a:ln w="0">
            <a:noFill/>
          </a:ln>
        </p:spPr>
        <p:txBody>
          <a:bodyPr anchor="ctr"/>
          <a:lstStyle/>
          <a:p>
            <a:pPr>
              <a:defRPr sz="975" b="1">
                <a:solidFill>
                  <a:srgbClr val="2F5597"/>
                </a:solidFill>
                <a:latin typeface="Bitstream Charter"/>
                <a:ea typeface="Bitstream Charter"/>
                <a:cs typeface="Bitstream Charter"/>
              </a:defRPr>
            </a:pPr>
            <a:r>
              <a:rPr sz="975" b="1">
                <a:solidFill>
                  <a:srgbClr val="2F5597"/>
                </a:solidFill>
                <a:latin typeface="Bitstream Charter"/>
                <a:ea typeface="Bitstream Charter"/>
                <a:cs typeface="Bitstream Charter"/>
              </a:rPr>
              <a:t>03</a:t>
            </a:r>
          </a:p>
        </p:txBody>
      </p:sp>
      <p:sp>
        <p:nvSpPr>
          <p:cNvPr id="21" name="Rectangle 20">
            <a:extLst>
              <a:ext uri="{FF2B5EF4-FFF2-40B4-BE49-F238E27FC236}">
                <a16:creationId xmlns:a16="http://schemas.microsoft.com/office/drawing/2014/main" id="{E8F93F3D-2FE0-4F19-8F27-47F0D8C60324}"/>
              </a:ext>
            </a:extLst>
          </p:cNvPr>
          <p:cNvSpPr>
            <a:spLocks noGrp="1"/>
          </p:cNvSpPr>
          <p:nvPr/>
        </p:nvSpPr>
        <p:spPr>
          <a:xfrm>
            <a:off x="1314450" y="3267075"/>
            <a:ext cx="1905000" cy="381000"/>
          </a:xfrm>
          <a:prstGeom prst="rect">
            <a:avLst/>
          </a:prstGeom>
          <a:noFill/>
          <a:ln w="0">
            <a:noFill/>
          </a:ln>
        </p:spPr>
        <p:txBody>
          <a:bodyPr anchor="ctr"/>
          <a:lstStyle/>
          <a:p>
            <a:pPr>
              <a:defRPr sz="1275" b="0">
                <a:solidFill>
                  <a:srgbClr val="17202A"/>
                </a:solidFill>
                <a:latin typeface="Bitstream Charter"/>
                <a:ea typeface="Bitstream Charter"/>
                <a:cs typeface="Bitstream Charter"/>
              </a:defRPr>
            </a:pPr>
            <a:r>
              <a:rPr sz="1275" b="0">
                <a:solidFill>
                  <a:srgbClr val="17202A"/>
                </a:solidFill>
                <a:latin typeface="Bitstream Charter"/>
                <a:ea typeface="Bitstream Charter"/>
                <a:cs typeface="Bitstream Charter"/>
              </a:rPr>
              <a:t>Six-term appointed limit</a:t>
            </a:r>
          </a:p>
        </p:txBody>
      </p:sp>
      <p:sp>
        <p:nvSpPr>
          <p:cNvPr id="22" name="Rectangle 21">
            <a:extLst>
              <a:ext uri="{FF2B5EF4-FFF2-40B4-BE49-F238E27FC236}">
                <a16:creationId xmlns:a16="http://schemas.microsoft.com/office/drawing/2014/main" id="{549E83A5-FF70-46F7-A2BA-884F83E6A061}"/>
              </a:ext>
            </a:extLst>
          </p:cNvPr>
          <p:cNvSpPr>
            <a:spLocks noGrp="1"/>
          </p:cNvSpPr>
          <p:nvPr/>
        </p:nvSpPr>
        <p:spPr>
          <a:xfrm>
            <a:off x="838200" y="3733800"/>
            <a:ext cx="400050" cy="285750"/>
          </a:xfrm>
          <a:prstGeom prst="rect">
            <a:avLst/>
          </a:prstGeom>
          <a:noFill/>
          <a:ln w="0">
            <a:noFill/>
          </a:ln>
        </p:spPr>
        <p:txBody>
          <a:bodyPr anchor="ctr"/>
          <a:lstStyle/>
          <a:p>
            <a:pPr>
              <a:defRPr sz="975" b="1">
                <a:solidFill>
                  <a:srgbClr val="2F5597"/>
                </a:solidFill>
                <a:latin typeface="Bitstream Charter"/>
                <a:ea typeface="Bitstream Charter"/>
                <a:cs typeface="Bitstream Charter"/>
              </a:defRPr>
            </a:pPr>
            <a:r>
              <a:rPr sz="975" b="1">
                <a:solidFill>
                  <a:srgbClr val="2F5597"/>
                </a:solidFill>
                <a:latin typeface="Bitstream Charter"/>
                <a:ea typeface="Bitstream Charter"/>
                <a:cs typeface="Bitstream Charter"/>
              </a:rPr>
              <a:t>04</a:t>
            </a:r>
          </a:p>
        </p:txBody>
      </p:sp>
      <p:sp>
        <p:nvSpPr>
          <p:cNvPr id="23" name="Rectangle 22">
            <a:extLst>
              <a:ext uri="{FF2B5EF4-FFF2-40B4-BE49-F238E27FC236}">
                <a16:creationId xmlns:a16="http://schemas.microsoft.com/office/drawing/2014/main" id="{CA866012-7381-46C0-8E84-493E97B15FA7}"/>
              </a:ext>
            </a:extLst>
          </p:cNvPr>
          <p:cNvSpPr>
            <a:spLocks noGrp="1"/>
          </p:cNvSpPr>
          <p:nvPr/>
        </p:nvSpPr>
        <p:spPr>
          <a:xfrm>
            <a:off x="1314450" y="3686175"/>
            <a:ext cx="1905000" cy="381000"/>
          </a:xfrm>
          <a:prstGeom prst="rect">
            <a:avLst/>
          </a:prstGeom>
          <a:noFill/>
          <a:ln w="0">
            <a:noFill/>
          </a:ln>
        </p:spPr>
        <p:txBody>
          <a:bodyPr anchor="ctr"/>
          <a:lstStyle/>
          <a:p>
            <a:pPr>
              <a:defRPr sz="1275" b="0">
                <a:solidFill>
                  <a:srgbClr val="17202A"/>
                </a:solidFill>
                <a:latin typeface="Bitstream Charter"/>
                <a:ea typeface="Bitstream Charter"/>
                <a:cs typeface="Bitstream Charter"/>
              </a:defRPr>
            </a:pPr>
            <a:r>
              <a:rPr sz="1275" b="0">
                <a:solidFill>
                  <a:srgbClr val="17202A"/>
                </a:solidFill>
                <a:latin typeface="Bitstream Charter"/>
                <a:ea typeface="Bitstream Charter"/>
                <a:cs typeface="Bitstream Charter"/>
              </a:rPr>
              <a:t>Seven-day agenda posting</a:t>
            </a:r>
          </a:p>
        </p:txBody>
      </p:sp>
      <p:sp>
        <p:nvSpPr>
          <p:cNvPr id="24" name="Rectangle 23">
            <a:extLst>
              <a:ext uri="{FF2B5EF4-FFF2-40B4-BE49-F238E27FC236}">
                <a16:creationId xmlns:a16="http://schemas.microsoft.com/office/drawing/2014/main" id="{7486511C-030B-4AC7-9083-1CD1060A27C0}"/>
              </a:ext>
            </a:extLst>
          </p:cNvPr>
          <p:cNvSpPr>
            <a:spLocks noGrp="1"/>
          </p:cNvSpPr>
          <p:nvPr/>
        </p:nvSpPr>
        <p:spPr>
          <a:xfrm>
            <a:off x="838200" y="4152900"/>
            <a:ext cx="400050" cy="285750"/>
          </a:xfrm>
          <a:prstGeom prst="rect">
            <a:avLst/>
          </a:prstGeom>
          <a:noFill/>
          <a:ln w="0">
            <a:noFill/>
          </a:ln>
        </p:spPr>
        <p:txBody>
          <a:bodyPr anchor="ctr"/>
          <a:lstStyle/>
          <a:p>
            <a:pPr>
              <a:defRPr sz="975" b="1">
                <a:solidFill>
                  <a:srgbClr val="2F5597"/>
                </a:solidFill>
                <a:latin typeface="Bitstream Charter"/>
                <a:ea typeface="Bitstream Charter"/>
                <a:cs typeface="Bitstream Charter"/>
              </a:defRPr>
            </a:pPr>
            <a:r>
              <a:rPr sz="975" b="1">
                <a:solidFill>
                  <a:srgbClr val="2F5597"/>
                </a:solidFill>
                <a:latin typeface="Bitstream Charter"/>
                <a:ea typeface="Bitstream Charter"/>
                <a:cs typeface="Bitstream Charter"/>
              </a:rPr>
              <a:t>05</a:t>
            </a:r>
          </a:p>
        </p:txBody>
      </p:sp>
      <p:sp>
        <p:nvSpPr>
          <p:cNvPr id="25" name="Rectangle 24">
            <a:extLst>
              <a:ext uri="{FF2B5EF4-FFF2-40B4-BE49-F238E27FC236}">
                <a16:creationId xmlns:a16="http://schemas.microsoft.com/office/drawing/2014/main" id="{0265E71C-7195-4165-A768-E371F0E63693}"/>
              </a:ext>
            </a:extLst>
          </p:cNvPr>
          <p:cNvSpPr>
            <a:spLocks noGrp="1"/>
          </p:cNvSpPr>
          <p:nvPr/>
        </p:nvSpPr>
        <p:spPr>
          <a:xfrm>
            <a:off x="1314450" y="4105275"/>
            <a:ext cx="1905000" cy="381000"/>
          </a:xfrm>
          <a:prstGeom prst="rect">
            <a:avLst/>
          </a:prstGeom>
          <a:noFill/>
          <a:ln w="0">
            <a:noFill/>
          </a:ln>
        </p:spPr>
        <p:txBody>
          <a:bodyPr anchor="ctr"/>
          <a:lstStyle/>
          <a:p>
            <a:pPr>
              <a:defRPr sz="1275" b="0">
                <a:solidFill>
                  <a:srgbClr val="17202A"/>
                </a:solidFill>
                <a:latin typeface="Bitstream Charter"/>
                <a:ea typeface="Bitstream Charter"/>
                <a:cs typeface="Bitstream Charter"/>
              </a:defRPr>
            </a:pPr>
            <a:r>
              <a:rPr sz="1275" b="0">
                <a:solidFill>
                  <a:srgbClr val="17202A"/>
                </a:solidFill>
                <a:latin typeface="Bitstream Charter"/>
                <a:ea typeface="Bitstream Charter"/>
                <a:cs typeface="Bitstream Charter"/>
              </a:rPr>
              <a:t>Curriculum proposal posting</a:t>
            </a:r>
          </a:p>
        </p:txBody>
      </p:sp>
      <p:sp>
        <p:nvSpPr>
          <p:cNvPr id="26" name="Rectangle 25">
            <a:extLst>
              <a:ext uri="{FF2B5EF4-FFF2-40B4-BE49-F238E27FC236}">
                <a16:creationId xmlns:a16="http://schemas.microsoft.com/office/drawing/2014/main" id="{E24D9AC9-B1D8-4AE6-BD7B-2D3A247AC4B1}"/>
              </a:ext>
            </a:extLst>
          </p:cNvPr>
          <p:cNvSpPr>
            <a:spLocks noGrp="1"/>
          </p:cNvSpPr>
          <p:nvPr/>
        </p:nvSpPr>
        <p:spPr>
          <a:xfrm>
            <a:off x="838200" y="4572000"/>
            <a:ext cx="400050" cy="285750"/>
          </a:xfrm>
          <a:prstGeom prst="rect">
            <a:avLst/>
          </a:prstGeom>
          <a:noFill/>
          <a:ln w="0">
            <a:noFill/>
          </a:ln>
        </p:spPr>
        <p:txBody>
          <a:bodyPr anchor="ctr"/>
          <a:lstStyle/>
          <a:p>
            <a:pPr>
              <a:defRPr sz="975" b="1">
                <a:solidFill>
                  <a:srgbClr val="2F5597"/>
                </a:solidFill>
                <a:latin typeface="Bitstream Charter"/>
                <a:ea typeface="Bitstream Charter"/>
                <a:cs typeface="Bitstream Charter"/>
              </a:defRPr>
            </a:pPr>
            <a:r>
              <a:rPr sz="975" b="1">
                <a:solidFill>
                  <a:srgbClr val="2F5597"/>
                </a:solidFill>
                <a:latin typeface="Bitstream Charter"/>
                <a:ea typeface="Bitstream Charter"/>
                <a:cs typeface="Bitstream Charter"/>
              </a:rPr>
              <a:t>06</a:t>
            </a:r>
          </a:p>
        </p:txBody>
      </p:sp>
      <p:sp>
        <p:nvSpPr>
          <p:cNvPr id="27" name="Rectangle 26">
            <a:extLst>
              <a:ext uri="{FF2B5EF4-FFF2-40B4-BE49-F238E27FC236}">
                <a16:creationId xmlns:a16="http://schemas.microsoft.com/office/drawing/2014/main" id="{4BA5075C-3490-44EC-86BF-E83EB543C516}"/>
              </a:ext>
            </a:extLst>
          </p:cNvPr>
          <p:cNvSpPr>
            <a:spLocks noGrp="1"/>
          </p:cNvSpPr>
          <p:nvPr/>
        </p:nvSpPr>
        <p:spPr>
          <a:xfrm>
            <a:off x="1314450" y="4524375"/>
            <a:ext cx="1905000" cy="381000"/>
          </a:xfrm>
          <a:prstGeom prst="rect">
            <a:avLst/>
          </a:prstGeom>
          <a:noFill/>
          <a:ln w="0">
            <a:noFill/>
          </a:ln>
        </p:spPr>
        <p:txBody>
          <a:bodyPr anchor="ctr"/>
          <a:lstStyle/>
          <a:p>
            <a:pPr>
              <a:defRPr sz="1275" b="0">
                <a:solidFill>
                  <a:srgbClr val="17202A"/>
                </a:solidFill>
                <a:latin typeface="Bitstream Charter"/>
                <a:ea typeface="Bitstream Charter"/>
                <a:cs typeface="Bitstream Charter"/>
              </a:defRPr>
            </a:pPr>
            <a:r>
              <a:rPr sz="1275" b="0">
                <a:solidFill>
                  <a:srgbClr val="17202A"/>
                </a:solidFill>
                <a:latin typeface="Bitstream Charter"/>
                <a:ea typeface="Bitstream Charter"/>
                <a:cs typeface="Bitstream Charter"/>
              </a:rPr>
              <a:t>Quorum rules</a:t>
            </a:r>
          </a:p>
        </p:txBody>
      </p:sp>
      <p:sp>
        <p:nvSpPr>
          <p:cNvPr id="28" name="Rectangle 27">
            <a:extLst>
              <a:ext uri="{FF2B5EF4-FFF2-40B4-BE49-F238E27FC236}">
                <a16:creationId xmlns:a16="http://schemas.microsoft.com/office/drawing/2014/main" id="{EBE02FCD-C2CC-435E-BD4D-5163A0F6FCD4}"/>
              </a:ext>
            </a:extLst>
          </p:cNvPr>
          <p:cNvSpPr>
            <a:spLocks noGrp="1"/>
          </p:cNvSpPr>
          <p:nvPr/>
        </p:nvSpPr>
        <p:spPr>
          <a:xfrm>
            <a:off x="838200" y="4991100"/>
            <a:ext cx="400050" cy="285750"/>
          </a:xfrm>
          <a:prstGeom prst="rect">
            <a:avLst/>
          </a:prstGeom>
          <a:noFill/>
          <a:ln w="0">
            <a:noFill/>
          </a:ln>
        </p:spPr>
        <p:txBody>
          <a:bodyPr anchor="ctr"/>
          <a:lstStyle/>
          <a:p>
            <a:pPr>
              <a:defRPr sz="975" b="1">
                <a:solidFill>
                  <a:srgbClr val="2F5597"/>
                </a:solidFill>
                <a:latin typeface="Bitstream Charter"/>
                <a:ea typeface="Bitstream Charter"/>
                <a:cs typeface="Bitstream Charter"/>
              </a:defRPr>
            </a:pPr>
            <a:r>
              <a:rPr sz="975" b="1">
                <a:solidFill>
                  <a:srgbClr val="2F5597"/>
                </a:solidFill>
                <a:latin typeface="Bitstream Charter"/>
                <a:ea typeface="Bitstream Charter"/>
                <a:cs typeface="Bitstream Charter"/>
              </a:rPr>
              <a:t>07</a:t>
            </a:r>
          </a:p>
        </p:txBody>
      </p:sp>
      <p:sp>
        <p:nvSpPr>
          <p:cNvPr id="29" name="Rectangle 28">
            <a:extLst>
              <a:ext uri="{FF2B5EF4-FFF2-40B4-BE49-F238E27FC236}">
                <a16:creationId xmlns:a16="http://schemas.microsoft.com/office/drawing/2014/main" id="{D1D58B0A-E98D-44D0-B2B3-6367D35FE850}"/>
              </a:ext>
            </a:extLst>
          </p:cNvPr>
          <p:cNvSpPr>
            <a:spLocks noGrp="1"/>
          </p:cNvSpPr>
          <p:nvPr/>
        </p:nvSpPr>
        <p:spPr>
          <a:xfrm>
            <a:off x="1314450" y="4943475"/>
            <a:ext cx="1905000" cy="381000"/>
          </a:xfrm>
          <a:prstGeom prst="rect">
            <a:avLst/>
          </a:prstGeom>
          <a:noFill/>
          <a:ln w="0">
            <a:noFill/>
          </a:ln>
        </p:spPr>
        <p:txBody>
          <a:bodyPr anchor="ctr"/>
          <a:lstStyle/>
          <a:p>
            <a:pPr>
              <a:defRPr sz="1275" b="0">
                <a:solidFill>
                  <a:srgbClr val="17202A"/>
                </a:solidFill>
                <a:latin typeface="Bitstream Charter"/>
                <a:ea typeface="Bitstream Charter"/>
                <a:cs typeface="Bitstream Charter"/>
              </a:defRPr>
            </a:pPr>
            <a:r>
              <a:rPr sz="1275" b="0">
                <a:solidFill>
                  <a:srgbClr val="17202A"/>
                </a:solidFill>
                <a:latin typeface="Bitstream Charter"/>
                <a:ea typeface="Bitstream Charter"/>
                <a:cs typeface="Bitstream Charter"/>
              </a:rPr>
              <a:t>Advisory-only status</a:t>
            </a:r>
          </a:p>
        </p:txBody>
      </p:sp>
      <p:sp>
        <p:nvSpPr>
          <p:cNvPr id="30" name="Rectangle 29">
            <a:extLst>
              <a:ext uri="{FF2B5EF4-FFF2-40B4-BE49-F238E27FC236}">
                <a16:creationId xmlns:a16="http://schemas.microsoft.com/office/drawing/2014/main" id="{4F957198-16C3-4765-97E4-61787CA299D2}"/>
              </a:ext>
            </a:extLst>
          </p:cNvPr>
          <p:cNvSpPr>
            <a:spLocks noGrp="1"/>
          </p:cNvSpPr>
          <p:nvPr/>
        </p:nvSpPr>
        <p:spPr>
          <a:xfrm>
            <a:off x="3867150" y="2476500"/>
            <a:ext cx="400050" cy="285750"/>
          </a:xfrm>
          <a:prstGeom prst="rect">
            <a:avLst/>
          </a:prstGeom>
          <a:noFill/>
          <a:ln w="0">
            <a:noFill/>
          </a:ln>
        </p:spPr>
        <p:txBody>
          <a:bodyPr anchor="ctr"/>
          <a:lstStyle/>
          <a:p>
            <a:pPr>
              <a:defRPr sz="975" b="1">
                <a:solidFill>
                  <a:srgbClr val="A66B17"/>
                </a:solidFill>
                <a:latin typeface="Bitstream Charter"/>
                <a:ea typeface="Bitstream Charter"/>
                <a:cs typeface="Bitstream Charter"/>
              </a:defRPr>
            </a:pPr>
            <a:r>
              <a:rPr sz="975" b="1">
                <a:solidFill>
                  <a:srgbClr val="A66B17"/>
                </a:solidFill>
                <a:latin typeface="Bitstream Charter"/>
                <a:ea typeface="Bitstream Charter"/>
                <a:cs typeface="Bitstream Charter"/>
              </a:rPr>
              <a:t>01</a:t>
            </a:r>
          </a:p>
        </p:txBody>
      </p:sp>
      <p:sp>
        <p:nvSpPr>
          <p:cNvPr id="31" name="Rectangle 30">
            <a:extLst>
              <a:ext uri="{FF2B5EF4-FFF2-40B4-BE49-F238E27FC236}">
                <a16:creationId xmlns:a16="http://schemas.microsoft.com/office/drawing/2014/main" id="{E1CBFAA5-7F62-4914-AA91-140A155EA9AC}"/>
              </a:ext>
            </a:extLst>
          </p:cNvPr>
          <p:cNvSpPr>
            <a:spLocks noGrp="1"/>
          </p:cNvSpPr>
          <p:nvPr/>
        </p:nvSpPr>
        <p:spPr>
          <a:xfrm>
            <a:off x="4343400" y="2390775"/>
            <a:ext cx="1885950" cy="495300"/>
          </a:xfrm>
          <a:prstGeom prst="rect">
            <a:avLst/>
          </a:prstGeom>
          <a:noFill/>
          <a:ln w="0">
            <a:noFill/>
          </a:ln>
        </p:spPr>
        <p:txBody>
          <a:bodyPr anchor="ctr"/>
          <a:lstStyle/>
          <a:p>
            <a:pPr>
              <a:defRPr sz="1275" b="0">
                <a:solidFill>
                  <a:srgbClr val="17202A"/>
                </a:solidFill>
                <a:latin typeface="Bitstream Charter"/>
                <a:ea typeface="Bitstream Charter"/>
                <a:cs typeface="Bitstream Charter"/>
              </a:defRPr>
            </a:pPr>
            <a:r>
              <a:rPr sz="1275" b="0">
                <a:solidFill>
                  <a:srgbClr val="17202A"/>
                </a:solidFill>
                <a:latin typeface="Bitstream Charter"/>
                <a:ea typeface="Bitstream Charter"/>
                <a:cs typeface="Bitstream Charter"/>
              </a:rPr>
              <a:t>Exclude administrators above chair level</a:t>
            </a:r>
          </a:p>
        </p:txBody>
      </p:sp>
      <p:sp>
        <p:nvSpPr>
          <p:cNvPr id="32" name="Rectangle 31">
            <a:extLst>
              <a:ext uri="{FF2B5EF4-FFF2-40B4-BE49-F238E27FC236}">
                <a16:creationId xmlns:a16="http://schemas.microsoft.com/office/drawing/2014/main" id="{504A9151-FA9B-43C0-90B0-17CAF5988A33}"/>
              </a:ext>
            </a:extLst>
          </p:cNvPr>
          <p:cNvSpPr>
            <a:spLocks noGrp="1"/>
          </p:cNvSpPr>
          <p:nvPr/>
        </p:nvSpPr>
        <p:spPr>
          <a:xfrm>
            <a:off x="3867150" y="3124200"/>
            <a:ext cx="400050" cy="285750"/>
          </a:xfrm>
          <a:prstGeom prst="rect">
            <a:avLst/>
          </a:prstGeom>
          <a:noFill/>
          <a:ln w="0">
            <a:noFill/>
          </a:ln>
        </p:spPr>
        <p:txBody>
          <a:bodyPr anchor="ctr"/>
          <a:lstStyle/>
          <a:p>
            <a:pPr>
              <a:defRPr sz="975" b="1">
                <a:solidFill>
                  <a:srgbClr val="A66B17"/>
                </a:solidFill>
                <a:latin typeface="Bitstream Charter"/>
                <a:ea typeface="Bitstream Charter"/>
                <a:cs typeface="Bitstream Charter"/>
              </a:defRPr>
            </a:pPr>
            <a:r>
              <a:rPr sz="975" b="1">
                <a:solidFill>
                  <a:srgbClr val="A66B17"/>
                </a:solidFill>
                <a:latin typeface="Bitstream Charter"/>
                <a:ea typeface="Bitstream Charter"/>
                <a:cs typeface="Bitstream Charter"/>
              </a:rPr>
              <a:t>02</a:t>
            </a:r>
          </a:p>
        </p:txBody>
      </p:sp>
      <p:sp>
        <p:nvSpPr>
          <p:cNvPr id="33" name="Rectangle 32">
            <a:extLst>
              <a:ext uri="{FF2B5EF4-FFF2-40B4-BE49-F238E27FC236}">
                <a16:creationId xmlns:a16="http://schemas.microsoft.com/office/drawing/2014/main" id="{72BA185A-6069-4D68-9FE5-27E5031385FC}"/>
              </a:ext>
            </a:extLst>
          </p:cNvPr>
          <p:cNvSpPr>
            <a:spLocks noGrp="1"/>
          </p:cNvSpPr>
          <p:nvPr/>
        </p:nvSpPr>
        <p:spPr>
          <a:xfrm>
            <a:off x="4343400" y="3038475"/>
            <a:ext cx="1885950" cy="495300"/>
          </a:xfrm>
          <a:prstGeom prst="rect">
            <a:avLst/>
          </a:prstGeom>
          <a:noFill/>
          <a:ln w="0">
            <a:noFill/>
          </a:ln>
        </p:spPr>
        <p:txBody>
          <a:bodyPr anchor="ctr"/>
          <a:lstStyle/>
          <a:p>
            <a:pPr>
              <a:defRPr sz="1275" b="0">
                <a:solidFill>
                  <a:srgbClr val="17202A"/>
                </a:solidFill>
                <a:latin typeface="Bitstream Charter"/>
                <a:ea typeface="Bitstream Charter"/>
                <a:cs typeface="Bitstream Charter"/>
              </a:defRPr>
            </a:pPr>
            <a:r>
              <a:rPr sz="1275" b="0">
                <a:solidFill>
                  <a:srgbClr val="17202A"/>
                </a:solidFill>
                <a:latin typeface="Bitstream Charter"/>
                <a:ea typeface="Bitstream Charter"/>
                <a:cs typeface="Bitstream Charter"/>
              </a:rPr>
              <a:t>Administrators assist the Council</a:t>
            </a:r>
          </a:p>
        </p:txBody>
      </p:sp>
      <p:sp>
        <p:nvSpPr>
          <p:cNvPr id="34" name="Rectangle 33">
            <a:extLst>
              <a:ext uri="{FF2B5EF4-FFF2-40B4-BE49-F238E27FC236}">
                <a16:creationId xmlns:a16="http://schemas.microsoft.com/office/drawing/2014/main" id="{77CE6B49-6B54-4F7C-ABCD-BA745C8245B6}"/>
              </a:ext>
            </a:extLst>
          </p:cNvPr>
          <p:cNvSpPr>
            <a:spLocks noGrp="1"/>
          </p:cNvSpPr>
          <p:nvPr/>
        </p:nvSpPr>
        <p:spPr>
          <a:xfrm>
            <a:off x="3867150" y="3771900"/>
            <a:ext cx="400050" cy="285750"/>
          </a:xfrm>
          <a:prstGeom prst="rect">
            <a:avLst/>
          </a:prstGeom>
          <a:noFill/>
          <a:ln w="0">
            <a:noFill/>
          </a:ln>
        </p:spPr>
        <p:txBody>
          <a:bodyPr anchor="ctr"/>
          <a:lstStyle/>
          <a:p>
            <a:pPr>
              <a:defRPr sz="975" b="1">
                <a:solidFill>
                  <a:srgbClr val="A66B17"/>
                </a:solidFill>
                <a:latin typeface="Bitstream Charter"/>
                <a:ea typeface="Bitstream Charter"/>
                <a:cs typeface="Bitstream Charter"/>
              </a:defRPr>
            </a:pPr>
            <a:r>
              <a:rPr sz="975" b="1">
                <a:solidFill>
                  <a:srgbClr val="A66B17"/>
                </a:solidFill>
                <a:latin typeface="Bitstream Charter"/>
                <a:ea typeface="Bitstream Charter"/>
                <a:cs typeface="Bitstream Charter"/>
              </a:rPr>
              <a:t>03</a:t>
            </a:r>
          </a:p>
        </p:txBody>
      </p:sp>
      <p:sp>
        <p:nvSpPr>
          <p:cNvPr id="35" name="Rectangle 34">
            <a:extLst>
              <a:ext uri="{FF2B5EF4-FFF2-40B4-BE49-F238E27FC236}">
                <a16:creationId xmlns:a16="http://schemas.microsoft.com/office/drawing/2014/main" id="{E157AA71-8225-4AD4-8F9C-C9F4F9BA4D50}"/>
              </a:ext>
            </a:extLst>
          </p:cNvPr>
          <p:cNvSpPr>
            <a:spLocks noGrp="1"/>
          </p:cNvSpPr>
          <p:nvPr/>
        </p:nvSpPr>
        <p:spPr>
          <a:xfrm>
            <a:off x="4343400" y="3686175"/>
            <a:ext cx="1885950" cy="495300"/>
          </a:xfrm>
          <a:prstGeom prst="rect">
            <a:avLst/>
          </a:prstGeom>
          <a:noFill/>
          <a:ln w="0">
            <a:noFill/>
          </a:ln>
        </p:spPr>
        <p:txBody>
          <a:bodyPr anchor="ctr"/>
          <a:lstStyle/>
          <a:p>
            <a:pPr>
              <a:defRPr sz="1275" b="0">
                <a:solidFill>
                  <a:srgbClr val="17202A"/>
                </a:solidFill>
                <a:latin typeface="Bitstream Charter"/>
                <a:ea typeface="Bitstream Charter"/>
                <a:cs typeface="Bitstream Charter"/>
              </a:defRPr>
            </a:pPr>
            <a:r>
              <a:rPr sz="1275" b="0">
                <a:solidFill>
                  <a:srgbClr val="17202A"/>
                </a:solidFill>
                <a:latin typeface="Bitstream Charter"/>
                <a:ea typeface="Bitstream Charter"/>
                <a:cs typeface="Bitstream Charter"/>
              </a:rPr>
              <a:t>Equitable faculty-category representation</a:t>
            </a:r>
          </a:p>
        </p:txBody>
      </p:sp>
      <p:sp>
        <p:nvSpPr>
          <p:cNvPr id="36" name="Rectangle 35">
            <a:extLst>
              <a:ext uri="{FF2B5EF4-FFF2-40B4-BE49-F238E27FC236}">
                <a16:creationId xmlns:a16="http://schemas.microsoft.com/office/drawing/2014/main" id="{B8B9D8B8-DE06-42DB-BCA7-6A6AA6EE9348}"/>
              </a:ext>
            </a:extLst>
          </p:cNvPr>
          <p:cNvSpPr>
            <a:spLocks noGrp="1"/>
          </p:cNvSpPr>
          <p:nvPr/>
        </p:nvSpPr>
        <p:spPr>
          <a:xfrm>
            <a:off x="3867150" y="4419600"/>
            <a:ext cx="400050" cy="285750"/>
          </a:xfrm>
          <a:prstGeom prst="rect">
            <a:avLst/>
          </a:prstGeom>
          <a:noFill/>
          <a:ln w="0">
            <a:noFill/>
          </a:ln>
        </p:spPr>
        <p:txBody>
          <a:bodyPr anchor="ctr"/>
          <a:lstStyle/>
          <a:p>
            <a:pPr>
              <a:defRPr sz="975" b="1">
                <a:solidFill>
                  <a:srgbClr val="A66B17"/>
                </a:solidFill>
                <a:latin typeface="Bitstream Charter"/>
                <a:ea typeface="Bitstream Charter"/>
                <a:cs typeface="Bitstream Charter"/>
              </a:defRPr>
            </a:pPr>
            <a:r>
              <a:rPr sz="975" b="1">
                <a:solidFill>
                  <a:srgbClr val="A66B17"/>
                </a:solidFill>
                <a:latin typeface="Bitstream Charter"/>
                <a:ea typeface="Bitstream Charter"/>
                <a:cs typeface="Bitstream Charter"/>
              </a:rPr>
              <a:t>04</a:t>
            </a:r>
          </a:p>
        </p:txBody>
      </p:sp>
      <p:sp>
        <p:nvSpPr>
          <p:cNvPr id="37" name="Rectangle 36">
            <a:extLst>
              <a:ext uri="{FF2B5EF4-FFF2-40B4-BE49-F238E27FC236}">
                <a16:creationId xmlns:a16="http://schemas.microsoft.com/office/drawing/2014/main" id="{15F43039-142E-4889-9DB6-F2446D28AC9E}"/>
              </a:ext>
            </a:extLst>
          </p:cNvPr>
          <p:cNvSpPr>
            <a:spLocks noGrp="1"/>
          </p:cNvSpPr>
          <p:nvPr/>
        </p:nvSpPr>
        <p:spPr>
          <a:xfrm>
            <a:off x="4343400" y="4333875"/>
            <a:ext cx="1885950" cy="495300"/>
          </a:xfrm>
          <a:prstGeom prst="rect">
            <a:avLst/>
          </a:prstGeom>
          <a:noFill/>
          <a:ln w="0">
            <a:noFill/>
          </a:ln>
        </p:spPr>
        <p:txBody>
          <a:bodyPr anchor="ctr"/>
          <a:lstStyle/>
          <a:p>
            <a:pPr>
              <a:defRPr sz="1275" b="0">
                <a:solidFill>
                  <a:srgbClr val="17202A"/>
                </a:solidFill>
                <a:latin typeface="Bitstream Charter"/>
                <a:ea typeface="Bitstream Charter"/>
                <a:cs typeface="Bitstream Charter"/>
              </a:defRPr>
            </a:pPr>
            <a:r>
              <a:rPr sz="1275" b="0">
                <a:solidFill>
                  <a:srgbClr val="17202A"/>
                </a:solidFill>
                <a:latin typeface="Bitstream Charter"/>
                <a:ea typeface="Bitstream Charter"/>
                <a:cs typeface="Bitstream Charter"/>
              </a:rPr>
              <a:t>75% in-person attendance rule</a:t>
            </a:r>
          </a:p>
        </p:txBody>
      </p:sp>
      <p:sp>
        <p:nvSpPr>
          <p:cNvPr id="38" name="Rectangle 37">
            <a:extLst>
              <a:ext uri="{FF2B5EF4-FFF2-40B4-BE49-F238E27FC236}">
                <a16:creationId xmlns:a16="http://schemas.microsoft.com/office/drawing/2014/main" id="{A9D33AF4-D7CA-4991-8592-ACCECF30323C}"/>
              </a:ext>
            </a:extLst>
          </p:cNvPr>
          <p:cNvSpPr>
            <a:spLocks noGrp="1"/>
          </p:cNvSpPr>
          <p:nvPr/>
        </p:nvSpPr>
        <p:spPr>
          <a:xfrm>
            <a:off x="6896100" y="2476500"/>
            <a:ext cx="400050" cy="285750"/>
          </a:xfrm>
          <a:prstGeom prst="rect">
            <a:avLst/>
          </a:prstGeom>
          <a:noFill/>
          <a:ln w="0">
            <a:noFill/>
          </a:ln>
        </p:spPr>
        <p:txBody>
          <a:bodyPr anchor="ctr"/>
          <a:lstStyle/>
          <a:p>
            <a:pPr>
              <a:defRPr sz="975" b="1">
                <a:solidFill>
                  <a:srgbClr val="9C2F35"/>
                </a:solidFill>
                <a:latin typeface="Bitstream Charter"/>
                <a:ea typeface="Bitstream Charter"/>
                <a:cs typeface="Bitstream Charter"/>
              </a:defRPr>
            </a:pPr>
            <a:r>
              <a:rPr sz="975" b="1">
                <a:solidFill>
                  <a:srgbClr val="9C2F35"/>
                </a:solidFill>
                <a:latin typeface="Bitstream Charter"/>
                <a:ea typeface="Bitstream Charter"/>
                <a:cs typeface="Bitstream Charter"/>
              </a:rPr>
              <a:t>01</a:t>
            </a:r>
          </a:p>
        </p:txBody>
      </p:sp>
      <p:sp>
        <p:nvSpPr>
          <p:cNvPr id="39" name="Rectangle 38">
            <a:extLst>
              <a:ext uri="{FF2B5EF4-FFF2-40B4-BE49-F238E27FC236}">
                <a16:creationId xmlns:a16="http://schemas.microsoft.com/office/drawing/2014/main" id="{A3D35A1B-33E6-4765-BCBB-10078ECC3180}"/>
              </a:ext>
            </a:extLst>
          </p:cNvPr>
          <p:cNvSpPr>
            <a:spLocks noGrp="1"/>
          </p:cNvSpPr>
          <p:nvPr/>
        </p:nvSpPr>
        <p:spPr>
          <a:xfrm>
            <a:off x="7391400" y="2419350"/>
            <a:ext cx="3905250" cy="400050"/>
          </a:xfrm>
          <a:prstGeom prst="rect">
            <a:avLst/>
          </a:prstGeom>
          <a:noFill/>
          <a:ln w="0">
            <a:noFill/>
          </a:ln>
        </p:spPr>
        <p:txBody>
          <a:bodyPr anchor="ctr"/>
          <a:lstStyle/>
          <a:p>
            <a:pPr>
              <a:defRPr sz="1350" b="0">
                <a:solidFill>
                  <a:srgbClr val="17202A"/>
                </a:solidFill>
                <a:latin typeface="Bitstream Charter"/>
                <a:ea typeface="Bitstream Charter"/>
                <a:cs typeface="Bitstream Charter"/>
              </a:defRPr>
            </a:pPr>
            <a:r>
              <a:rPr sz="1350" b="0">
                <a:solidFill>
                  <a:srgbClr val="17202A"/>
                </a:solidFill>
                <a:latin typeface="Bitstream Charter"/>
                <a:ea typeface="Bitstream Charter"/>
                <a:cs typeface="Bitstream Charter"/>
              </a:rPr>
              <a:t>Provost approval of the Council agenda</a:t>
            </a:r>
          </a:p>
        </p:txBody>
      </p:sp>
      <p:sp>
        <p:nvSpPr>
          <p:cNvPr id="40" name="Rectangle 39">
            <a:extLst>
              <a:ext uri="{FF2B5EF4-FFF2-40B4-BE49-F238E27FC236}">
                <a16:creationId xmlns:a16="http://schemas.microsoft.com/office/drawing/2014/main" id="{0F4B01DC-18E9-4B09-8D4F-D5352B957C8E}"/>
              </a:ext>
            </a:extLst>
          </p:cNvPr>
          <p:cNvSpPr>
            <a:spLocks noGrp="1"/>
          </p:cNvSpPr>
          <p:nvPr/>
        </p:nvSpPr>
        <p:spPr>
          <a:xfrm>
            <a:off x="6896100" y="2933700"/>
            <a:ext cx="400050" cy="285750"/>
          </a:xfrm>
          <a:prstGeom prst="rect">
            <a:avLst/>
          </a:prstGeom>
          <a:noFill/>
          <a:ln w="0">
            <a:noFill/>
          </a:ln>
        </p:spPr>
        <p:txBody>
          <a:bodyPr anchor="ctr"/>
          <a:lstStyle/>
          <a:p>
            <a:pPr>
              <a:defRPr sz="975" b="1">
                <a:solidFill>
                  <a:srgbClr val="9C2F35"/>
                </a:solidFill>
                <a:latin typeface="Bitstream Charter"/>
                <a:ea typeface="Bitstream Charter"/>
                <a:cs typeface="Bitstream Charter"/>
              </a:defRPr>
            </a:pPr>
            <a:r>
              <a:rPr sz="975" b="1">
                <a:solidFill>
                  <a:srgbClr val="9C2F35"/>
                </a:solidFill>
                <a:latin typeface="Bitstream Charter"/>
                <a:ea typeface="Bitstream Charter"/>
                <a:cs typeface="Bitstream Charter"/>
              </a:rPr>
              <a:t>02</a:t>
            </a:r>
          </a:p>
        </p:txBody>
      </p:sp>
      <p:sp>
        <p:nvSpPr>
          <p:cNvPr id="41" name="Rectangle 40">
            <a:extLst>
              <a:ext uri="{FF2B5EF4-FFF2-40B4-BE49-F238E27FC236}">
                <a16:creationId xmlns:a16="http://schemas.microsoft.com/office/drawing/2014/main" id="{B7E0FDFE-DD13-459A-9D75-0DCCC1435AD9}"/>
              </a:ext>
            </a:extLst>
          </p:cNvPr>
          <p:cNvSpPr>
            <a:spLocks noGrp="1"/>
          </p:cNvSpPr>
          <p:nvPr/>
        </p:nvSpPr>
        <p:spPr>
          <a:xfrm>
            <a:off x="7391400" y="2876550"/>
            <a:ext cx="3905250" cy="400050"/>
          </a:xfrm>
          <a:prstGeom prst="rect">
            <a:avLst/>
          </a:prstGeom>
          <a:noFill/>
          <a:ln w="0">
            <a:noFill/>
          </a:ln>
        </p:spPr>
        <p:txBody>
          <a:bodyPr anchor="ctr"/>
          <a:lstStyle/>
          <a:p>
            <a:pPr>
              <a:defRPr sz="1350" b="0">
                <a:solidFill>
                  <a:srgbClr val="17202A"/>
                </a:solidFill>
                <a:latin typeface="Bitstream Charter"/>
                <a:ea typeface="Bitstream Charter"/>
                <a:cs typeface="Bitstream Charter"/>
              </a:defRPr>
            </a:pPr>
            <a:r>
              <a:rPr sz="1350" b="0">
                <a:solidFill>
                  <a:srgbClr val="17202A"/>
                </a:solidFill>
                <a:latin typeface="Bitstream Charter"/>
                <a:ea typeface="Bitstream Charter"/>
                <a:cs typeface="Bitstream Charter"/>
              </a:rPr>
              <a:t>Administrator co-chair of Executive Committee</a:t>
            </a:r>
          </a:p>
        </p:txBody>
      </p:sp>
      <p:sp>
        <p:nvSpPr>
          <p:cNvPr id="42" name="Rectangle 41">
            <a:extLst>
              <a:ext uri="{FF2B5EF4-FFF2-40B4-BE49-F238E27FC236}">
                <a16:creationId xmlns:a16="http://schemas.microsoft.com/office/drawing/2014/main" id="{FB6ECEB5-F470-469F-A7DE-7BB39F652287}"/>
              </a:ext>
            </a:extLst>
          </p:cNvPr>
          <p:cNvSpPr>
            <a:spLocks noGrp="1"/>
          </p:cNvSpPr>
          <p:nvPr/>
        </p:nvSpPr>
        <p:spPr>
          <a:xfrm>
            <a:off x="6896100" y="3390900"/>
            <a:ext cx="400050" cy="285750"/>
          </a:xfrm>
          <a:prstGeom prst="rect">
            <a:avLst/>
          </a:prstGeom>
          <a:noFill/>
          <a:ln w="0">
            <a:noFill/>
          </a:ln>
        </p:spPr>
        <p:txBody>
          <a:bodyPr anchor="ctr"/>
          <a:lstStyle/>
          <a:p>
            <a:pPr>
              <a:defRPr sz="975" b="1">
                <a:solidFill>
                  <a:srgbClr val="9C2F35"/>
                </a:solidFill>
                <a:latin typeface="Bitstream Charter"/>
                <a:ea typeface="Bitstream Charter"/>
                <a:cs typeface="Bitstream Charter"/>
              </a:defRPr>
            </a:pPr>
            <a:r>
              <a:rPr sz="975" b="1">
                <a:solidFill>
                  <a:srgbClr val="9C2F35"/>
                </a:solidFill>
                <a:latin typeface="Bitstream Charter"/>
                <a:ea typeface="Bitstream Charter"/>
                <a:cs typeface="Bitstream Charter"/>
              </a:rPr>
              <a:t>03</a:t>
            </a:r>
          </a:p>
        </p:txBody>
      </p:sp>
      <p:sp>
        <p:nvSpPr>
          <p:cNvPr id="43" name="Rectangle 42">
            <a:extLst>
              <a:ext uri="{FF2B5EF4-FFF2-40B4-BE49-F238E27FC236}">
                <a16:creationId xmlns:a16="http://schemas.microsoft.com/office/drawing/2014/main" id="{7F79B973-24F9-4881-9B0F-CCB9A479B4C3}"/>
              </a:ext>
            </a:extLst>
          </p:cNvPr>
          <p:cNvSpPr>
            <a:spLocks noGrp="1"/>
          </p:cNvSpPr>
          <p:nvPr/>
        </p:nvSpPr>
        <p:spPr>
          <a:xfrm>
            <a:off x="7391400" y="3333750"/>
            <a:ext cx="3905250" cy="400050"/>
          </a:xfrm>
          <a:prstGeom prst="rect">
            <a:avLst/>
          </a:prstGeom>
          <a:noFill/>
          <a:ln w="0">
            <a:noFill/>
          </a:ln>
        </p:spPr>
        <p:txBody>
          <a:bodyPr anchor="ctr"/>
          <a:lstStyle/>
          <a:p>
            <a:pPr>
              <a:defRPr sz="1350" b="0">
                <a:solidFill>
                  <a:srgbClr val="17202A"/>
                </a:solidFill>
                <a:latin typeface="Bitstream Charter"/>
                <a:ea typeface="Bitstream Charter"/>
                <a:cs typeface="Bitstream Charter"/>
              </a:defRPr>
            </a:pPr>
            <a:r>
              <a:rPr sz="1350" b="0">
                <a:solidFill>
                  <a:srgbClr val="17202A"/>
                </a:solidFill>
                <a:latin typeface="Bitstream Charter"/>
                <a:ea typeface="Bitstream Charter"/>
                <a:cs typeface="Bitstream Charter"/>
              </a:rPr>
              <a:t>Joint appointment of committee chairs</a:t>
            </a:r>
          </a:p>
        </p:txBody>
      </p:sp>
      <p:sp>
        <p:nvSpPr>
          <p:cNvPr id="44" name="Rectangle 43">
            <a:extLst>
              <a:ext uri="{FF2B5EF4-FFF2-40B4-BE49-F238E27FC236}">
                <a16:creationId xmlns:a16="http://schemas.microsoft.com/office/drawing/2014/main" id="{0D5E235D-738D-4BEA-87FC-0EA82A6C21D3}"/>
              </a:ext>
            </a:extLst>
          </p:cNvPr>
          <p:cNvSpPr>
            <a:spLocks noGrp="1"/>
          </p:cNvSpPr>
          <p:nvPr/>
        </p:nvSpPr>
        <p:spPr>
          <a:xfrm>
            <a:off x="6896100" y="3848100"/>
            <a:ext cx="400050" cy="285750"/>
          </a:xfrm>
          <a:prstGeom prst="rect">
            <a:avLst/>
          </a:prstGeom>
          <a:noFill/>
          <a:ln w="0">
            <a:noFill/>
          </a:ln>
        </p:spPr>
        <p:txBody>
          <a:bodyPr anchor="ctr"/>
          <a:lstStyle/>
          <a:p>
            <a:pPr>
              <a:defRPr sz="975" b="1">
                <a:solidFill>
                  <a:srgbClr val="9C2F35"/>
                </a:solidFill>
                <a:latin typeface="Bitstream Charter"/>
                <a:ea typeface="Bitstream Charter"/>
                <a:cs typeface="Bitstream Charter"/>
              </a:defRPr>
            </a:pPr>
            <a:r>
              <a:rPr sz="975" b="1">
                <a:solidFill>
                  <a:srgbClr val="9C2F35"/>
                </a:solidFill>
                <a:latin typeface="Bitstream Charter"/>
                <a:ea typeface="Bitstream Charter"/>
                <a:cs typeface="Bitstream Charter"/>
              </a:rPr>
              <a:t>04</a:t>
            </a:r>
          </a:p>
        </p:txBody>
      </p:sp>
      <p:sp>
        <p:nvSpPr>
          <p:cNvPr id="45" name="Rectangle 44">
            <a:extLst>
              <a:ext uri="{FF2B5EF4-FFF2-40B4-BE49-F238E27FC236}">
                <a16:creationId xmlns:a16="http://schemas.microsoft.com/office/drawing/2014/main" id="{A0734C6C-1C7F-4C4F-B508-346DE5420FD1}"/>
              </a:ext>
            </a:extLst>
          </p:cNvPr>
          <p:cNvSpPr>
            <a:spLocks noGrp="1"/>
          </p:cNvSpPr>
          <p:nvPr/>
        </p:nvSpPr>
        <p:spPr>
          <a:xfrm>
            <a:off x="7391400" y="3790950"/>
            <a:ext cx="3905250" cy="400050"/>
          </a:xfrm>
          <a:prstGeom prst="rect">
            <a:avLst/>
          </a:prstGeom>
          <a:noFill/>
          <a:ln w="0">
            <a:noFill/>
          </a:ln>
        </p:spPr>
        <p:txBody>
          <a:bodyPr anchor="ctr"/>
          <a:lstStyle/>
          <a:p>
            <a:pPr>
              <a:defRPr sz="1350" b="0">
                <a:solidFill>
                  <a:srgbClr val="17202A"/>
                </a:solidFill>
                <a:latin typeface="Bitstream Charter"/>
                <a:ea typeface="Bitstream Charter"/>
                <a:cs typeface="Bitstream Charter"/>
              </a:defRPr>
            </a:pPr>
            <a:r>
              <a:rPr sz="1350" b="0">
                <a:solidFill>
                  <a:srgbClr val="17202A"/>
                </a:solidFill>
                <a:latin typeface="Bitstream Charter"/>
                <a:ea typeface="Bitstream Charter"/>
                <a:cs typeface="Bitstream Charter"/>
              </a:rPr>
              <a:t>Annual administrative committee charges</a:t>
            </a:r>
          </a:p>
        </p:txBody>
      </p:sp>
      <p:sp>
        <p:nvSpPr>
          <p:cNvPr id="46" name="Rectangle 45">
            <a:extLst>
              <a:ext uri="{FF2B5EF4-FFF2-40B4-BE49-F238E27FC236}">
                <a16:creationId xmlns:a16="http://schemas.microsoft.com/office/drawing/2014/main" id="{0A18D450-EE38-4A1B-B57C-0DBE9BA38A87}"/>
              </a:ext>
            </a:extLst>
          </p:cNvPr>
          <p:cNvSpPr>
            <a:spLocks noGrp="1"/>
          </p:cNvSpPr>
          <p:nvPr/>
        </p:nvSpPr>
        <p:spPr>
          <a:xfrm>
            <a:off x="6896100" y="4305300"/>
            <a:ext cx="400050" cy="285750"/>
          </a:xfrm>
          <a:prstGeom prst="rect">
            <a:avLst/>
          </a:prstGeom>
          <a:noFill/>
          <a:ln w="0">
            <a:noFill/>
          </a:ln>
        </p:spPr>
        <p:txBody>
          <a:bodyPr anchor="ctr"/>
          <a:lstStyle/>
          <a:p>
            <a:pPr>
              <a:defRPr sz="975" b="1">
                <a:solidFill>
                  <a:srgbClr val="9C2F35"/>
                </a:solidFill>
                <a:latin typeface="Bitstream Charter"/>
                <a:ea typeface="Bitstream Charter"/>
                <a:cs typeface="Bitstream Charter"/>
              </a:defRPr>
            </a:pPr>
            <a:r>
              <a:rPr sz="975" b="1">
                <a:solidFill>
                  <a:srgbClr val="9C2F35"/>
                </a:solidFill>
                <a:latin typeface="Bitstream Charter"/>
                <a:ea typeface="Bitstream Charter"/>
                <a:cs typeface="Bitstream Charter"/>
              </a:rPr>
              <a:t>05</a:t>
            </a:r>
          </a:p>
        </p:txBody>
      </p:sp>
      <p:sp>
        <p:nvSpPr>
          <p:cNvPr id="47" name="Rectangle 46">
            <a:extLst>
              <a:ext uri="{FF2B5EF4-FFF2-40B4-BE49-F238E27FC236}">
                <a16:creationId xmlns:a16="http://schemas.microsoft.com/office/drawing/2014/main" id="{40F887C2-8679-4CC2-A37B-48BA633F684C}"/>
              </a:ext>
            </a:extLst>
          </p:cNvPr>
          <p:cNvSpPr>
            <a:spLocks noGrp="1"/>
          </p:cNvSpPr>
          <p:nvPr/>
        </p:nvSpPr>
        <p:spPr>
          <a:xfrm>
            <a:off x="7391400" y="4248150"/>
            <a:ext cx="3905250" cy="400050"/>
          </a:xfrm>
          <a:prstGeom prst="rect">
            <a:avLst/>
          </a:prstGeom>
          <a:noFill/>
          <a:ln w="0">
            <a:noFill/>
          </a:ln>
        </p:spPr>
        <p:txBody>
          <a:bodyPr anchor="ctr"/>
          <a:lstStyle/>
          <a:p>
            <a:pPr>
              <a:defRPr sz="1350" b="0">
                <a:solidFill>
                  <a:srgbClr val="17202A"/>
                </a:solidFill>
                <a:latin typeface="Bitstream Charter"/>
                <a:ea typeface="Bitstream Charter"/>
                <a:cs typeface="Bitstream Charter"/>
              </a:defRPr>
            </a:pPr>
            <a:r>
              <a:rPr sz="1350" b="0">
                <a:solidFill>
                  <a:srgbClr val="17202A"/>
                </a:solidFill>
                <a:latin typeface="Bitstream Charter"/>
                <a:ea typeface="Bitstream Charter"/>
                <a:cs typeface="Bitstream Charter"/>
              </a:rPr>
              <a:t>Administrative control of Council staff</a:t>
            </a:r>
          </a:p>
        </p:txBody>
      </p:sp>
      <p:sp>
        <p:nvSpPr>
          <p:cNvPr id="48" name="Rectangle 47">
            <a:extLst>
              <a:ext uri="{FF2B5EF4-FFF2-40B4-BE49-F238E27FC236}">
                <a16:creationId xmlns:a16="http://schemas.microsoft.com/office/drawing/2014/main" id="{58FB7A0B-2882-4EBC-A2DF-820F2F4A8A04}"/>
              </a:ext>
            </a:extLst>
          </p:cNvPr>
          <p:cNvSpPr>
            <a:spLocks noGrp="1"/>
          </p:cNvSpPr>
          <p:nvPr/>
        </p:nvSpPr>
        <p:spPr>
          <a:xfrm>
            <a:off x="6896100" y="4762500"/>
            <a:ext cx="400050" cy="285750"/>
          </a:xfrm>
          <a:prstGeom prst="rect">
            <a:avLst/>
          </a:prstGeom>
          <a:noFill/>
          <a:ln w="0">
            <a:noFill/>
          </a:ln>
        </p:spPr>
        <p:txBody>
          <a:bodyPr anchor="ctr"/>
          <a:lstStyle/>
          <a:p>
            <a:pPr>
              <a:defRPr sz="975" b="1">
                <a:solidFill>
                  <a:srgbClr val="9C2F35"/>
                </a:solidFill>
                <a:latin typeface="Bitstream Charter"/>
                <a:ea typeface="Bitstream Charter"/>
                <a:cs typeface="Bitstream Charter"/>
              </a:defRPr>
            </a:pPr>
            <a:r>
              <a:rPr sz="975" b="1">
                <a:solidFill>
                  <a:srgbClr val="9C2F35"/>
                </a:solidFill>
                <a:latin typeface="Bitstream Charter"/>
                <a:ea typeface="Bitstream Charter"/>
                <a:cs typeface="Bitstream Charter"/>
              </a:rPr>
              <a:t>06</a:t>
            </a:r>
          </a:p>
        </p:txBody>
      </p:sp>
      <p:sp>
        <p:nvSpPr>
          <p:cNvPr id="49" name="Rectangle 48">
            <a:extLst>
              <a:ext uri="{FF2B5EF4-FFF2-40B4-BE49-F238E27FC236}">
                <a16:creationId xmlns:a16="http://schemas.microsoft.com/office/drawing/2014/main" id="{F6CC80FD-B981-4A26-B411-3D8519391ED3}"/>
              </a:ext>
            </a:extLst>
          </p:cNvPr>
          <p:cNvSpPr>
            <a:spLocks noGrp="1"/>
          </p:cNvSpPr>
          <p:nvPr/>
        </p:nvSpPr>
        <p:spPr>
          <a:xfrm>
            <a:off x="7391400" y="4705350"/>
            <a:ext cx="3905250" cy="400050"/>
          </a:xfrm>
          <a:prstGeom prst="rect">
            <a:avLst/>
          </a:prstGeom>
          <a:noFill/>
          <a:ln w="0">
            <a:noFill/>
          </a:ln>
        </p:spPr>
        <p:txBody>
          <a:bodyPr anchor="ctr"/>
          <a:lstStyle/>
          <a:p>
            <a:pPr>
              <a:defRPr sz="1350" b="0">
                <a:solidFill>
                  <a:srgbClr val="17202A"/>
                </a:solidFill>
                <a:latin typeface="Bitstream Charter"/>
                <a:ea typeface="Bitstream Charter"/>
                <a:cs typeface="Bitstream Charter"/>
              </a:defRPr>
            </a:pPr>
            <a:r>
              <a:rPr sz="1350" b="0">
                <a:solidFill>
                  <a:srgbClr val="17202A"/>
                </a:solidFill>
                <a:latin typeface="Bitstream Charter"/>
                <a:ea typeface="Bitstream Charter"/>
                <a:cs typeface="Bitstream Charter"/>
              </a:rPr>
              <a:t>Removal of guaranteed President’s Cabinet seat</a:t>
            </a:r>
          </a:p>
        </p:txBody>
      </p:sp>
      <p:sp>
        <p:nvSpPr>
          <p:cNvPr id="50" name="Rectangle 49">
            <a:extLst>
              <a:ext uri="{FF2B5EF4-FFF2-40B4-BE49-F238E27FC236}">
                <a16:creationId xmlns:a16="http://schemas.microsoft.com/office/drawing/2014/main" id="{2AEC2636-DA2E-440A-880C-B7FA89E96DA6}"/>
              </a:ext>
            </a:extLst>
          </p:cNvPr>
          <p:cNvSpPr>
            <a:spLocks noGrp="1"/>
          </p:cNvSpPr>
          <p:nvPr/>
        </p:nvSpPr>
        <p:spPr>
          <a:xfrm>
            <a:off x="6896100" y="5295900"/>
            <a:ext cx="1047750" cy="228600"/>
          </a:xfrm>
          <a:prstGeom prst="rect">
            <a:avLst/>
          </a:prstGeom>
          <a:noFill/>
          <a:ln w="0">
            <a:noFill/>
          </a:ln>
        </p:spPr>
        <p:txBody>
          <a:bodyPr anchor="ctr"/>
          <a:lstStyle/>
          <a:p>
            <a:pPr>
              <a:defRPr sz="1050" b="1">
                <a:solidFill>
                  <a:srgbClr val="9C2F35"/>
                </a:solidFill>
                <a:latin typeface="Bitstream Charter"/>
                <a:ea typeface="Bitstream Charter"/>
                <a:cs typeface="Bitstream Charter"/>
              </a:defRPr>
            </a:pPr>
            <a:r>
              <a:rPr sz="1050" b="1">
                <a:solidFill>
                  <a:srgbClr val="9C2F35"/>
                </a:solidFill>
                <a:latin typeface="Bitstream Charter"/>
                <a:ea typeface="Bitstream Charter"/>
                <a:cs typeface="Bitstream Charter"/>
              </a:rPr>
              <a:t>Bottom line</a:t>
            </a:r>
          </a:p>
        </p:txBody>
      </p:sp>
      <p:sp>
        <p:nvSpPr>
          <p:cNvPr id="51" name="Rectangle 50">
            <a:extLst>
              <a:ext uri="{FF2B5EF4-FFF2-40B4-BE49-F238E27FC236}">
                <a16:creationId xmlns:a16="http://schemas.microsoft.com/office/drawing/2014/main" id="{B487523F-DF93-44F8-A6C7-6084574BF85C}"/>
              </a:ext>
            </a:extLst>
          </p:cNvPr>
          <p:cNvSpPr>
            <a:spLocks noGrp="1"/>
          </p:cNvSpPr>
          <p:nvPr/>
        </p:nvSpPr>
        <p:spPr>
          <a:xfrm>
            <a:off x="8001000" y="5219700"/>
            <a:ext cx="3295650" cy="419100"/>
          </a:xfrm>
          <a:prstGeom prst="rect">
            <a:avLst/>
          </a:prstGeom>
          <a:noFill/>
          <a:ln w="0">
            <a:noFill/>
          </a:ln>
        </p:spPr>
        <p:txBody>
          <a:bodyPr anchor="ctr"/>
          <a:lstStyle/>
          <a:p>
            <a:pPr>
              <a:defRPr sz="1425" b="1">
                <a:solidFill>
                  <a:srgbClr val="17365D"/>
                </a:solidFill>
                <a:latin typeface="Bitstream Charter"/>
                <a:ea typeface="Bitstream Charter"/>
                <a:cs typeface="Bitstream Charter"/>
              </a:defRPr>
            </a:pPr>
            <a:r>
              <a:rPr sz="1425" b="1">
                <a:solidFill>
                  <a:srgbClr val="17365D"/>
                </a:solidFill>
                <a:latin typeface="Bitstream Charter"/>
                <a:ea typeface="Bitstream Charter"/>
                <a:cs typeface="Bitstream Charter"/>
              </a:rPr>
              <a:t>Most new administrative process controls go beyond the statute.</a:t>
            </a:r>
          </a:p>
        </p:txBody>
      </p:sp>
      <p:sp>
        <p:nvSpPr>
          <p:cNvPr id="52" name="Rectangle 51">
            <a:extLst>
              <a:ext uri="{FF2B5EF4-FFF2-40B4-BE49-F238E27FC236}">
                <a16:creationId xmlns:a16="http://schemas.microsoft.com/office/drawing/2014/main" id="{EC6ABF78-CA96-45CF-8A47-871B2C72352E}"/>
              </a:ext>
            </a:extLst>
          </p:cNvPr>
          <p:cNvSpPr>
            <a:spLocks noGrp="1"/>
          </p:cNvSpPr>
          <p:nvPr/>
        </p:nvSpPr>
        <p:spPr>
          <a:xfrm>
            <a:off x="609600" y="6115050"/>
            <a:ext cx="10477500" cy="228600"/>
          </a:xfrm>
          <a:prstGeom prst="rect">
            <a:avLst/>
          </a:prstGeom>
          <a:noFill/>
          <a:ln w="0">
            <a:noFill/>
          </a:ln>
        </p:spPr>
        <p:txBody>
          <a:bodyPr anchor="ctr"/>
          <a:lstStyle/>
          <a:p>
            <a:pPr>
              <a:defRPr sz="825" b="0">
                <a:solidFill>
                  <a:srgbClr val="5B6573"/>
                </a:solidFill>
                <a:latin typeface="Bitstream Charter"/>
                <a:ea typeface="Bitstream Charter"/>
                <a:cs typeface="Bitstream Charter"/>
              </a:defRPr>
            </a:pPr>
            <a:r>
              <a:rPr sz="825" b="0">
                <a:solidFill>
                  <a:srgbClr val="5B6573"/>
                </a:solidFill>
                <a:latin typeface="Bitstream Charter"/>
                <a:ea typeface="Bitstream Charter"/>
                <a:cs typeface="Bitstream Charter"/>
              </a:rPr>
              <a:t>Sources: Texas SB 37, Education Code §§ 51.3522–51.3523, UH System Board Policy 21.13, Original.pdf, and Update.pdf</a:t>
            </a:r>
          </a:p>
        </p:txBody>
      </p:sp>
      <p:sp>
        <p:nvSpPr>
          <p:cNvPr id="53" name="Rectangle 52">
            <a:extLst>
              <a:ext uri="{FF2B5EF4-FFF2-40B4-BE49-F238E27FC236}">
                <a16:creationId xmlns:a16="http://schemas.microsoft.com/office/drawing/2014/main" id="{FBFED814-A639-4A49-8BA6-995A7DB34C4E}"/>
              </a:ext>
            </a:extLst>
          </p:cNvPr>
          <p:cNvSpPr>
            <a:spLocks noGrp="1"/>
          </p:cNvSpPr>
          <p:nvPr/>
        </p:nvSpPr>
        <p:spPr>
          <a:xfrm>
            <a:off x="9810750" y="6400800"/>
            <a:ext cx="1771650" cy="190500"/>
          </a:xfrm>
          <a:prstGeom prst="rect">
            <a:avLst/>
          </a:prstGeom>
          <a:noFill/>
          <a:ln w="0">
            <a:noFill/>
          </a:ln>
        </p:spPr>
        <p:txBody>
          <a:bodyPr anchor="ctr"/>
          <a:lstStyle/>
          <a:p>
            <a:pPr>
              <a:defRPr sz="750" b="0">
                <a:solidFill>
                  <a:srgbClr val="5B6573"/>
                </a:solidFill>
                <a:latin typeface="Bitstream Charter"/>
                <a:ea typeface="Bitstream Charter"/>
                <a:cs typeface="Bitstream Charter"/>
              </a:defRPr>
            </a:pPr>
            <a:r>
              <a:rPr sz="750" b="0">
                <a:solidFill>
                  <a:srgbClr val="5B6573"/>
                </a:solidFill>
                <a:latin typeface="Bitstream Charter"/>
                <a:ea typeface="Bitstream Charter"/>
                <a:cs typeface="Bitstream Charter"/>
              </a:rPr>
              <a:t>Policy analysis, not legal advice</a:t>
            </a:r>
          </a:p>
        </p:txBody>
      </p:sp>
      <p:sp>
        <p:nvSpPr>
          <p:cNvPr id="56" name="TextBox 55">
            <a:extLst>
              <a:ext uri="{FF2B5EF4-FFF2-40B4-BE49-F238E27FC236}">
                <a16:creationId xmlns:a16="http://schemas.microsoft.com/office/drawing/2014/main" id="{8FC478FD-05F1-E33A-F3DC-92E393877B02}"/>
              </a:ext>
            </a:extLst>
          </p:cNvPr>
          <p:cNvSpPr txBox="1"/>
          <p:nvPr/>
        </p:nvSpPr>
        <p:spPr>
          <a:xfrm>
            <a:off x="3038475" y="6484883"/>
            <a:ext cx="60960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a:solidFill>
                  <a:srgbClr val="E6EDF6"/>
                </a:solidFill>
                <a:latin typeface="Bitstream Charter"/>
                <a:ea typeface="Bitstream Charter"/>
                <a:cs typeface="Bitstream Charter"/>
              </a:defRPr>
            </a:pPr>
            <a:r>
              <a:rPr lang="en-US" sz="1800" dirty="0">
                <a:solidFill>
                  <a:srgbClr val="FF0000"/>
                </a:solidFill>
                <a:latin typeface="Bitstream Charter"/>
                <a:ea typeface="Bitstream Charter"/>
                <a:cs typeface="Bitstream Charter"/>
              </a:rPr>
              <a:t>Produced by ChatGPT</a:t>
            </a:r>
            <a:endParaRPr kumimoji="0" lang="en-US" sz="1800" b="0" i="0" u="none" strike="noStrike" kern="1200" cap="none" spc="0" normalizeH="0" baseline="0" noProof="0" dirty="0">
              <a:ln>
                <a:noFill/>
              </a:ln>
              <a:solidFill>
                <a:srgbClr val="FF0000"/>
              </a:solidFill>
              <a:effectLst/>
              <a:uLnTx/>
              <a:uFillTx/>
              <a:latin typeface="Bitstream Charter"/>
              <a:ea typeface="Bitstream Charter"/>
              <a:cs typeface="Bitstream Charter"/>
            </a:endParaRPr>
          </a:p>
        </p:txBody>
      </p:sp>
    </p:spTree>
    <p:extLst>
      <p:ext uri="{BB962C8B-B14F-4D97-AF65-F5344CB8AC3E}">
        <p14:creationId xmlns:p14="http://schemas.microsoft.com/office/powerpoint/2010/main" val="20339955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5253CF-5DDC-76D4-FC08-FA623F9F1D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3EAC66-9660-8247-E84E-7EAB5A6DB7D9}"/>
              </a:ext>
            </a:extLst>
          </p:cNvPr>
          <p:cNvSpPr>
            <a:spLocks noGrp="1"/>
          </p:cNvSpPr>
          <p:nvPr>
            <p:ph type="title"/>
          </p:nvPr>
        </p:nvSpPr>
        <p:spPr/>
        <p:txBody>
          <a:bodyPr/>
          <a:lstStyle/>
          <a:p>
            <a:r>
              <a:rPr lang="en-US" dirty="0"/>
              <a:t>My </a:t>
            </a:r>
            <a:r>
              <a:rPr lang="en-US" dirty="0" err="1"/>
              <a:t>Assessement</a:t>
            </a:r>
            <a:r>
              <a:rPr lang="en-US" dirty="0"/>
              <a:t>: Impact of Structural Changes from SB 37</a:t>
            </a:r>
          </a:p>
        </p:txBody>
      </p:sp>
      <p:sp>
        <p:nvSpPr>
          <p:cNvPr id="3" name="Content Placeholder 2">
            <a:extLst>
              <a:ext uri="{FF2B5EF4-FFF2-40B4-BE49-F238E27FC236}">
                <a16:creationId xmlns:a16="http://schemas.microsoft.com/office/drawing/2014/main" id="{1BBB02C0-F6D9-2FD7-CDE9-9D78B70111FE}"/>
              </a:ext>
            </a:extLst>
          </p:cNvPr>
          <p:cNvSpPr>
            <a:spLocks noGrp="1"/>
          </p:cNvSpPr>
          <p:nvPr>
            <p:ph idx="1"/>
          </p:nvPr>
        </p:nvSpPr>
        <p:spPr>
          <a:xfrm>
            <a:off x="520078" y="1853490"/>
            <a:ext cx="11378609" cy="4351338"/>
          </a:xfrm>
        </p:spPr>
        <p:txBody>
          <a:bodyPr>
            <a:normAutofit/>
          </a:bodyPr>
          <a:lstStyle/>
          <a:p>
            <a:pPr lvl="0"/>
            <a:r>
              <a:rPr lang="en-US" b="1" dirty="0"/>
              <a:t>Less Experienced Senators including lack of understanding of shared governance and institutional history</a:t>
            </a:r>
          </a:p>
          <a:p>
            <a:pPr lvl="1"/>
            <a:r>
              <a:rPr lang="en-US" b="1" dirty="0"/>
              <a:t>e.g., never heard of the Red book.</a:t>
            </a:r>
          </a:p>
          <a:p>
            <a:pPr lvl="0"/>
            <a:r>
              <a:rPr lang="en-US" b="1" dirty="0"/>
              <a:t>Disrupt Leadership Selection and Development (who is better positioned to select Council Leaders – senators or admin?)</a:t>
            </a:r>
          </a:p>
          <a:p>
            <a:pPr lvl="0"/>
            <a:r>
              <a:rPr lang="en-US" b="1" dirty="0"/>
              <a:t>Voice of the Faculty? Representation and Facilitation of Faculty Expertise</a:t>
            </a:r>
          </a:p>
          <a:p>
            <a:pPr lvl="0"/>
            <a:r>
              <a:rPr lang="en-US" b="1" dirty="0"/>
              <a:t>In the past, Faculty proactively raise awareness of issues to administration in addition to hearing concerns from admin. Unclear how well rank and file faculty concerns will be heard. </a:t>
            </a:r>
          </a:p>
          <a:p>
            <a:pPr lvl="0"/>
            <a:endParaRPr lang="en-US" b="1" dirty="0"/>
          </a:p>
          <a:p>
            <a:pPr lvl="0"/>
            <a:endParaRPr lang="en-US" b="1" dirty="0"/>
          </a:p>
          <a:p>
            <a:pPr lvl="0"/>
            <a:endParaRPr lang="en-US" dirty="0"/>
          </a:p>
          <a:p>
            <a:endParaRPr lang="en-US" dirty="0"/>
          </a:p>
        </p:txBody>
      </p:sp>
    </p:spTree>
    <p:extLst>
      <p:ext uri="{BB962C8B-B14F-4D97-AF65-F5344CB8AC3E}">
        <p14:creationId xmlns:p14="http://schemas.microsoft.com/office/powerpoint/2010/main" val="6701687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40FA8-E7B6-7FF2-1099-08FAF89733F7}"/>
              </a:ext>
            </a:extLst>
          </p:cNvPr>
          <p:cNvSpPr>
            <a:spLocks noGrp="1"/>
          </p:cNvSpPr>
          <p:nvPr>
            <p:ph type="title"/>
          </p:nvPr>
        </p:nvSpPr>
        <p:spPr>
          <a:xfrm>
            <a:off x="596461" y="0"/>
            <a:ext cx="10515600" cy="1325563"/>
          </a:xfrm>
        </p:spPr>
        <p:txBody>
          <a:bodyPr/>
          <a:lstStyle/>
          <a:p>
            <a:r>
              <a:rPr lang="en-US" dirty="0"/>
              <a:t>Additional observations</a:t>
            </a:r>
          </a:p>
        </p:txBody>
      </p:sp>
      <p:sp>
        <p:nvSpPr>
          <p:cNvPr id="3" name="Content Placeholder 2">
            <a:extLst>
              <a:ext uri="{FF2B5EF4-FFF2-40B4-BE49-F238E27FC236}">
                <a16:creationId xmlns:a16="http://schemas.microsoft.com/office/drawing/2014/main" id="{DB691EC8-360D-A10A-D630-8C2C48571F80}"/>
              </a:ext>
            </a:extLst>
          </p:cNvPr>
          <p:cNvSpPr>
            <a:spLocks noGrp="1"/>
          </p:cNvSpPr>
          <p:nvPr>
            <p:ph idx="1"/>
          </p:nvPr>
        </p:nvSpPr>
        <p:spPr>
          <a:xfrm>
            <a:off x="270640" y="1131942"/>
            <a:ext cx="11921360" cy="5815396"/>
          </a:xfrm>
        </p:spPr>
        <p:txBody>
          <a:bodyPr>
            <a:normAutofit fontScale="92500" lnSpcReduction="10000"/>
          </a:bodyPr>
          <a:lstStyle/>
          <a:p>
            <a:r>
              <a:rPr lang="en-US" dirty="0"/>
              <a:t>Beware of conflating frequency of admin/faculty interactions with shared governance</a:t>
            </a:r>
          </a:p>
          <a:p>
            <a:r>
              <a:rPr lang="en-US" dirty="0"/>
              <a:t>Have new policies been introduced without optimal involvement?</a:t>
            </a:r>
          </a:p>
          <a:p>
            <a:r>
              <a:rPr lang="en-US" dirty="0"/>
              <a:t>Pre SB 37</a:t>
            </a:r>
          </a:p>
          <a:p>
            <a:pPr lvl="1"/>
            <a:r>
              <a:rPr lang="en-US" dirty="0"/>
              <a:t>No new policies or decision implemented in the summer (Faculty Senate Resolution passed on this issue and acknowledged by admin)</a:t>
            </a:r>
          </a:p>
          <a:p>
            <a:pPr lvl="1"/>
            <a:r>
              <a:rPr lang="en-US" dirty="0"/>
              <a:t>Senate Bylaws changes require two readings beyond good process for a vote.</a:t>
            </a:r>
          </a:p>
          <a:p>
            <a:pPr lvl="1"/>
            <a:r>
              <a:rPr lang="en-US" dirty="0"/>
              <a:t>Admin made effort to provide advance warning of official announcements.</a:t>
            </a:r>
          </a:p>
          <a:p>
            <a:pPr lvl="1"/>
            <a:r>
              <a:rPr lang="en-US" dirty="0"/>
              <a:t>Greater bottom up information alerts (providing critical alerts to new issues that impact the University in terms of teaching and research from faculty).</a:t>
            </a:r>
          </a:p>
          <a:p>
            <a:r>
              <a:rPr lang="en-US" dirty="0"/>
              <a:t>Post SB 37</a:t>
            </a:r>
          </a:p>
          <a:p>
            <a:pPr lvl="1"/>
            <a:r>
              <a:rPr lang="en-US" dirty="0"/>
              <a:t>Emboldens those administrators who either have micro managing or autocratic personality traits</a:t>
            </a:r>
          </a:p>
          <a:p>
            <a:pPr lvl="2"/>
            <a:r>
              <a:rPr lang="en-US" dirty="0"/>
              <a:t>e.g., Bylaw changes this past August</a:t>
            </a:r>
          </a:p>
          <a:p>
            <a:pPr lvl="1"/>
            <a:r>
              <a:rPr lang="en-US" dirty="0"/>
              <a:t>Highlights those administrators who never shared the underlying precept of the value of faculty expertise in institutional decision making</a:t>
            </a:r>
          </a:p>
          <a:p>
            <a:pPr lvl="1"/>
            <a:endParaRPr lang="en-US" dirty="0"/>
          </a:p>
          <a:p>
            <a:pPr lvl="1"/>
            <a:endParaRPr lang="en-US" dirty="0"/>
          </a:p>
          <a:p>
            <a:pPr lvl="1"/>
            <a:endParaRPr lang="en-US" dirty="0"/>
          </a:p>
          <a:p>
            <a:endParaRPr lang="en-US" dirty="0"/>
          </a:p>
          <a:p>
            <a:endParaRPr lang="en-US" dirty="0"/>
          </a:p>
        </p:txBody>
      </p:sp>
    </p:spTree>
    <p:extLst>
      <p:ext uri="{BB962C8B-B14F-4D97-AF65-F5344CB8AC3E}">
        <p14:creationId xmlns:p14="http://schemas.microsoft.com/office/powerpoint/2010/main" val="11777119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E1792-EB36-6F9D-3738-2D23B2B89EAD}"/>
              </a:ext>
            </a:extLst>
          </p:cNvPr>
          <p:cNvSpPr>
            <a:spLocks noGrp="1"/>
          </p:cNvSpPr>
          <p:nvPr>
            <p:ph type="title"/>
          </p:nvPr>
        </p:nvSpPr>
        <p:spPr>
          <a:xfrm>
            <a:off x="393405" y="233917"/>
            <a:ext cx="11674548" cy="1499190"/>
          </a:xfrm>
        </p:spPr>
        <p:txBody>
          <a:bodyPr>
            <a:noAutofit/>
          </a:bodyPr>
          <a:lstStyle/>
          <a:p>
            <a:r>
              <a:rPr lang="en-US" sz="2800" b="1" dirty="0"/>
              <a:t>Vouchers MAPP 04.01.03 revised without participation of faculty (note: Budget and Facilities Committee no longer exists) </a:t>
            </a:r>
            <a:r>
              <a:rPr lang="en-US" sz="2800" dirty="0"/>
              <a:t>(last slide)</a:t>
            </a:r>
            <a:br>
              <a:rPr lang="en-US" sz="2800" b="1" dirty="0"/>
            </a:br>
            <a:r>
              <a:rPr lang="en-US" sz="1400" dirty="0"/>
              <a:t>October 23, 1992; previous revision October 1, 2024,  revised on September 21, 2026 </a:t>
            </a:r>
            <a:br>
              <a:rPr lang="en-US" sz="2800" dirty="0"/>
            </a:br>
            <a:endParaRPr lang="en-US" sz="2800" dirty="0"/>
          </a:p>
        </p:txBody>
      </p:sp>
      <p:sp>
        <p:nvSpPr>
          <p:cNvPr id="3" name="Content Placeholder 2">
            <a:extLst>
              <a:ext uri="{FF2B5EF4-FFF2-40B4-BE49-F238E27FC236}">
                <a16:creationId xmlns:a16="http://schemas.microsoft.com/office/drawing/2014/main" id="{8A596AD8-8311-6B5C-4958-AACF1AE9A247}"/>
              </a:ext>
            </a:extLst>
          </p:cNvPr>
          <p:cNvSpPr>
            <a:spLocks noGrp="1"/>
          </p:cNvSpPr>
          <p:nvPr>
            <p:ph idx="1"/>
          </p:nvPr>
        </p:nvSpPr>
        <p:spPr>
          <a:xfrm>
            <a:off x="393405" y="1499191"/>
            <a:ext cx="11674548" cy="5124892"/>
          </a:xfrm>
        </p:spPr>
        <p:txBody>
          <a:bodyPr>
            <a:normAutofit lnSpcReduction="10000"/>
          </a:bodyPr>
          <a:lstStyle/>
          <a:p>
            <a:pPr marL="0" indent="0">
              <a:buNone/>
            </a:pPr>
            <a:r>
              <a:rPr lang="en-US" dirty="0"/>
              <a:t>The following approvals are required for all other reimbursements besides business meals:</a:t>
            </a:r>
          </a:p>
          <a:p>
            <a:pPr marL="0" indent="0">
              <a:buNone/>
            </a:pPr>
            <a:r>
              <a:rPr lang="en-US" dirty="0"/>
              <a:t>Any amount</a:t>
            </a:r>
          </a:p>
          <a:p>
            <a:pPr marL="0" indent="0">
              <a:buNone/>
            </a:pPr>
            <a:r>
              <a:rPr lang="en-US" dirty="0"/>
              <a:t>• Supervisor &amp; Department Business Administrator</a:t>
            </a:r>
          </a:p>
          <a:p>
            <a:pPr marL="0" indent="0">
              <a:buNone/>
            </a:pPr>
            <a:r>
              <a:rPr lang="en-US" dirty="0"/>
              <a:t>Over $500</a:t>
            </a:r>
          </a:p>
          <a:p>
            <a:pPr marL="0" indent="0">
              <a:buNone/>
            </a:pPr>
            <a:r>
              <a:rPr lang="en-US" dirty="0"/>
              <a:t>• include Department Business Administrator</a:t>
            </a:r>
          </a:p>
          <a:p>
            <a:pPr marL="0" indent="0">
              <a:buNone/>
            </a:pPr>
            <a:r>
              <a:rPr lang="en-US" dirty="0"/>
              <a:t>Over $1,000</a:t>
            </a:r>
          </a:p>
          <a:p>
            <a:pPr marL="0" indent="0">
              <a:buNone/>
            </a:pPr>
            <a:r>
              <a:rPr lang="en-US" dirty="0"/>
              <a:t>• include Dean, AVP, Equivalent (i.e., the person that reports directly to the area VP)</a:t>
            </a:r>
          </a:p>
          <a:p>
            <a:pPr marL="0" indent="0">
              <a:buNone/>
            </a:pPr>
            <a:r>
              <a:rPr lang="en-US" dirty="0"/>
              <a:t>▪ Over $2,000</a:t>
            </a:r>
          </a:p>
          <a:p>
            <a:r>
              <a:rPr lang="en-US" dirty="0"/>
              <a:t>Include Vice President/Vice Chancellor </a:t>
            </a:r>
          </a:p>
          <a:p>
            <a:pPr marL="0" indent="0">
              <a:buNone/>
            </a:pPr>
            <a:endParaRPr lang="en-US" dirty="0"/>
          </a:p>
          <a:p>
            <a:pPr marL="0" indent="0">
              <a:buNone/>
            </a:pPr>
            <a:endParaRPr lang="en-US" dirty="0"/>
          </a:p>
          <a:p>
            <a:endParaRPr lang="en-US" dirty="0"/>
          </a:p>
        </p:txBody>
      </p:sp>
    </p:spTree>
    <p:extLst>
      <p:ext uri="{BB962C8B-B14F-4D97-AF65-F5344CB8AC3E}">
        <p14:creationId xmlns:p14="http://schemas.microsoft.com/office/powerpoint/2010/main" val="40928316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3AEF4F-1F99-0F61-C93A-4A6F4C2C2B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BA1B68-0E95-038E-BFFA-8B9470B77D61}"/>
              </a:ext>
            </a:extLst>
          </p:cNvPr>
          <p:cNvSpPr>
            <a:spLocks noGrp="1"/>
          </p:cNvSpPr>
          <p:nvPr>
            <p:ph type="ctrTitle"/>
          </p:nvPr>
        </p:nvSpPr>
        <p:spPr/>
        <p:txBody>
          <a:bodyPr>
            <a:normAutofit fontScale="90000"/>
          </a:bodyPr>
          <a:lstStyle/>
          <a:p>
            <a:br>
              <a:rPr lang="en-US" dirty="0"/>
            </a:br>
            <a:r>
              <a:rPr lang="en-US" dirty="0"/>
              <a:t>S</a:t>
            </a:r>
            <a:br>
              <a:rPr lang="en-US" dirty="0"/>
            </a:br>
            <a:br>
              <a:rPr lang="en-US" dirty="0"/>
            </a:br>
            <a:br>
              <a:rPr lang="en-US" dirty="0"/>
            </a:br>
            <a:r>
              <a:rPr lang="en-US" dirty="0"/>
              <a:t>SB37 Effects on Shared Governance at UH: A Pre &amp; Post Assessment</a:t>
            </a:r>
            <a:br>
              <a:rPr lang="en-US" dirty="0"/>
            </a:br>
            <a:endParaRPr lang="en-US" dirty="0"/>
          </a:p>
        </p:txBody>
      </p:sp>
      <p:sp>
        <p:nvSpPr>
          <p:cNvPr id="3" name="Subtitle 2">
            <a:extLst>
              <a:ext uri="{FF2B5EF4-FFF2-40B4-BE49-F238E27FC236}">
                <a16:creationId xmlns:a16="http://schemas.microsoft.com/office/drawing/2014/main" id="{849C400A-E913-DEEB-2C1A-1353EDB0A311}"/>
              </a:ext>
            </a:extLst>
          </p:cNvPr>
          <p:cNvSpPr>
            <a:spLocks noGrp="1"/>
          </p:cNvSpPr>
          <p:nvPr>
            <p:ph type="subTitle" idx="1"/>
          </p:nvPr>
        </p:nvSpPr>
        <p:spPr>
          <a:xfrm>
            <a:off x="1194390" y="3070410"/>
            <a:ext cx="9473609" cy="1655762"/>
          </a:xfrm>
        </p:spPr>
        <p:txBody>
          <a:bodyPr/>
          <a:lstStyle/>
          <a:p>
            <a:r>
              <a:rPr lang="en-US" dirty="0"/>
              <a:t>Texas Council of Faculty Senates, Fall Meeting</a:t>
            </a:r>
          </a:p>
          <a:p>
            <a:r>
              <a:rPr lang="en-US" dirty="0"/>
              <a:t>September 25, 2026 Austin, TX</a:t>
            </a:r>
          </a:p>
        </p:txBody>
      </p:sp>
      <p:sp>
        <p:nvSpPr>
          <p:cNvPr id="4" name="Rectangle 1">
            <a:extLst>
              <a:ext uri="{FF2B5EF4-FFF2-40B4-BE49-F238E27FC236}">
                <a16:creationId xmlns:a16="http://schemas.microsoft.com/office/drawing/2014/main" id="{42C8EEB3-8036-11BC-0CCA-03D7BB02B234}"/>
              </a:ext>
            </a:extLst>
          </p:cNvPr>
          <p:cNvSpPr>
            <a:spLocks noChangeArrowheads="1"/>
          </p:cNvSpPr>
          <p:nvPr/>
        </p:nvSpPr>
        <p:spPr bwMode="auto">
          <a:xfrm>
            <a:off x="1273877" y="4596809"/>
            <a:ext cx="876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lgn="ctr" eaLnBrk="1" hangingPunct="1">
              <a:spcBef>
                <a:spcPct val="0"/>
              </a:spcBef>
              <a:buFontTx/>
              <a:buNone/>
            </a:pPr>
            <a:r>
              <a:rPr lang="en-US" altLang="en-US" sz="1800" b="1" dirty="0">
                <a:latin typeface="Arial" panose="020B0604020202020204" pitchFamily="34" charset="0"/>
              </a:rPr>
              <a:t>Dr. Wynne W. Chin</a:t>
            </a:r>
            <a:r>
              <a:rPr lang="en-US" altLang="en-US" sz="1800" b="1" baseline="30000" dirty="0">
                <a:latin typeface="Arial" panose="020B0604020202020204" pitchFamily="34" charset="0"/>
              </a:rPr>
              <a:t>*</a:t>
            </a:r>
            <a:endParaRPr lang="en-US" altLang="en-US" sz="1800" b="1" dirty="0">
              <a:latin typeface="Arial" panose="020B0604020202020204" pitchFamily="34" charset="0"/>
            </a:endParaRPr>
          </a:p>
          <a:p>
            <a:pPr algn="ctr" eaLnBrk="1" hangingPunct="1">
              <a:spcBef>
                <a:spcPct val="0"/>
              </a:spcBef>
              <a:buFontTx/>
              <a:buNone/>
            </a:pPr>
            <a:r>
              <a:rPr lang="en-US" altLang="en-US" sz="1800" b="1" dirty="0">
                <a:latin typeface="Arial" panose="020B0604020202020204" pitchFamily="34" charset="0"/>
              </a:rPr>
              <a:t>C. T. Bauer Professor of Decision Science - University of Houston</a:t>
            </a:r>
          </a:p>
        </p:txBody>
      </p:sp>
      <p:sp>
        <p:nvSpPr>
          <p:cNvPr id="6" name="TextBox 5">
            <a:extLst>
              <a:ext uri="{FF2B5EF4-FFF2-40B4-BE49-F238E27FC236}">
                <a16:creationId xmlns:a16="http://schemas.microsoft.com/office/drawing/2014/main" id="{9131AD0F-D5D5-9904-BF0A-9F1F89BDC2A8}"/>
              </a:ext>
            </a:extLst>
          </p:cNvPr>
          <p:cNvSpPr txBox="1"/>
          <p:nvPr/>
        </p:nvSpPr>
        <p:spPr>
          <a:xfrm>
            <a:off x="223284" y="6027888"/>
            <a:ext cx="11144251" cy="923330"/>
          </a:xfrm>
          <a:prstGeom prst="rect">
            <a:avLst/>
          </a:prstGeom>
          <a:noFill/>
        </p:spPr>
        <p:txBody>
          <a:bodyPr wrap="square" rtlCol="0">
            <a:spAutoFit/>
          </a:bodyPr>
          <a:lstStyle/>
          <a:p>
            <a:r>
              <a:rPr lang="en-US" dirty="0"/>
              <a:t>* The views and material expressed in this presentation are solely my own as an individual and do not necessarily reflect the official positions, policies, or opinions of the University of Houston. Any factual errors are non-intentional.</a:t>
            </a:r>
          </a:p>
        </p:txBody>
      </p:sp>
    </p:spTree>
    <p:extLst>
      <p:ext uri="{BB962C8B-B14F-4D97-AF65-F5344CB8AC3E}">
        <p14:creationId xmlns:p14="http://schemas.microsoft.com/office/powerpoint/2010/main" val="27107717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6FBDE7B-D6A2-AB25-E7F0-AFC7F69B64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F19411-0FF9-3A44-37CF-B674507B3AC8}"/>
              </a:ext>
            </a:extLst>
          </p:cNvPr>
          <p:cNvSpPr>
            <a:spLocks noGrp="1"/>
          </p:cNvSpPr>
          <p:nvPr>
            <p:ph type="title"/>
          </p:nvPr>
        </p:nvSpPr>
        <p:spPr/>
        <p:txBody>
          <a:bodyPr/>
          <a:lstStyle/>
          <a:p>
            <a:r>
              <a:rPr lang="en-US" dirty="0"/>
              <a:t>Herbert Simon’s Decision Activity Framework</a:t>
            </a:r>
          </a:p>
        </p:txBody>
      </p:sp>
      <p:sp>
        <p:nvSpPr>
          <p:cNvPr id="3" name="Content Placeholder 2">
            <a:extLst>
              <a:ext uri="{FF2B5EF4-FFF2-40B4-BE49-F238E27FC236}">
                <a16:creationId xmlns:a16="http://schemas.microsoft.com/office/drawing/2014/main" id="{548157AF-A1B9-96F4-F708-7AE6C20C9663}"/>
              </a:ext>
            </a:extLst>
          </p:cNvPr>
          <p:cNvSpPr>
            <a:spLocks noGrp="1"/>
          </p:cNvSpPr>
          <p:nvPr>
            <p:ph idx="1"/>
          </p:nvPr>
        </p:nvSpPr>
        <p:spPr>
          <a:xfrm>
            <a:off x="593650" y="2421049"/>
            <a:ext cx="11378609" cy="4351338"/>
          </a:xfrm>
        </p:spPr>
        <p:txBody>
          <a:bodyPr/>
          <a:lstStyle/>
          <a:p>
            <a:pPr lvl="0"/>
            <a:r>
              <a:rPr lang="en-US" b="1" dirty="0"/>
              <a:t>Intelligence</a:t>
            </a:r>
            <a:r>
              <a:rPr lang="en-US" dirty="0"/>
              <a:t>: Find the problem or need. Collect facts and data.</a:t>
            </a:r>
          </a:p>
          <a:p>
            <a:pPr lvl="0"/>
            <a:r>
              <a:rPr lang="en-US" b="1" dirty="0"/>
              <a:t>Design</a:t>
            </a:r>
            <a:r>
              <a:rPr lang="en-US" dirty="0"/>
              <a:t>: Make a list of possible solutions. Think about how each option works.</a:t>
            </a:r>
          </a:p>
          <a:p>
            <a:pPr lvl="0"/>
            <a:r>
              <a:rPr lang="en-US" b="1" dirty="0"/>
              <a:t>Choice</a:t>
            </a:r>
            <a:r>
              <a:rPr lang="en-US" dirty="0"/>
              <a:t>: Pick the best option from your list.</a:t>
            </a:r>
          </a:p>
          <a:p>
            <a:pPr lvl="0"/>
            <a:r>
              <a:rPr lang="en-US" b="1" dirty="0"/>
              <a:t>Implementation</a:t>
            </a:r>
            <a:r>
              <a:rPr lang="en-US" dirty="0"/>
              <a:t>: Put your choice into action. Check the results later</a:t>
            </a:r>
          </a:p>
          <a:p>
            <a:endParaRPr lang="en-US" dirty="0"/>
          </a:p>
        </p:txBody>
      </p:sp>
    </p:spTree>
    <p:extLst>
      <p:ext uri="{BB962C8B-B14F-4D97-AF65-F5344CB8AC3E}">
        <p14:creationId xmlns:p14="http://schemas.microsoft.com/office/powerpoint/2010/main" val="18216116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BA9AD02-4A37-2695-2DAE-B5A11F77812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91EA8D5-87D9-D182-459D-2F50ED03DD91}"/>
              </a:ext>
            </a:extLst>
          </p:cNvPr>
          <p:cNvSpPr txBox="1"/>
          <p:nvPr/>
        </p:nvSpPr>
        <p:spPr>
          <a:xfrm>
            <a:off x="368068" y="106217"/>
            <a:ext cx="11455863" cy="6524863"/>
          </a:xfrm>
          <a:prstGeom prst="rect">
            <a:avLst/>
          </a:prstGeom>
          <a:noFill/>
        </p:spPr>
        <p:txBody>
          <a:bodyPr wrap="square" rtlCol="0">
            <a:spAutoFit/>
          </a:bodyPr>
          <a:lstStyle/>
          <a:p>
            <a:r>
              <a:rPr lang="en-US" sz="2200" dirty="0"/>
              <a:t>The term "wicked problems" was brought into management and planning literature by </a:t>
            </a:r>
            <a:r>
              <a:rPr lang="en-US" sz="2200" b="1" dirty="0"/>
              <a:t>C. West Churchman</a:t>
            </a:r>
            <a:r>
              <a:rPr lang="en-US" sz="2200" dirty="0"/>
              <a:t>, who used it in a 1967 editorial for </a:t>
            </a:r>
            <a:r>
              <a:rPr lang="en-US" sz="2200" i="1" dirty="0"/>
              <a:t>Management Science</a:t>
            </a:r>
            <a:r>
              <a:rPr lang="en-US" sz="2200" dirty="0"/>
              <a:t> to describe social system problems that are ill-formulated and resistant to resolution. [</a:t>
            </a:r>
            <a:r>
              <a:rPr lang="en-US" sz="2200" dirty="0">
                <a:hlinkClick r:id="rId2"/>
              </a:rPr>
              <a:t>1</a:t>
            </a:r>
            <a:r>
              <a:rPr lang="en-US" sz="2200" dirty="0"/>
              <a:t>, </a:t>
            </a:r>
            <a:r>
              <a:rPr lang="en-US" sz="2200" dirty="0">
                <a:hlinkClick r:id="rId3"/>
              </a:rPr>
              <a:t>2</a:t>
            </a:r>
            <a:r>
              <a:rPr lang="en-US" sz="2200" dirty="0"/>
              <a:t>, </a:t>
            </a:r>
            <a:r>
              <a:rPr lang="en-US" sz="2200" dirty="0">
                <a:hlinkClick r:id="rId4"/>
              </a:rPr>
              <a:t>3</a:t>
            </a:r>
            <a:r>
              <a:rPr lang="en-US" sz="2200" dirty="0"/>
              <a:t>]</a:t>
            </a:r>
            <a:endParaRPr lang="en-US" sz="2200" b="1" dirty="0"/>
          </a:p>
          <a:p>
            <a:endParaRPr lang="en-US" sz="2200" b="1" dirty="0"/>
          </a:p>
          <a:p>
            <a:r>
              <a:rPr lang="en-US" sz="2200" b="1" dirty="0"/>
              <a:t>Origin and Meaning</a:t>
            </a:r>
          </a:p>
          <a:p>
            <a:endParaRPr lang="en-US" sz="2200" b="1" dirty="0"/>
          </a:p>
          <a:p>
            <a:r>
              <a:rPr lang="en-US" sz="2200" b="1" dirty="0"/>
              <a:t>The 1967 Seminar:</a:t>
            </a:r>
            <a:r>
              <a:rPr lang="en-US" sz="2200" dirty="0"/>
              <a:t> Churchman reported on a presentation by design theorist Horst Rittel at a University of California, Berkeley seminar. [</a:t>
            </a:r>
            <a:r>
              <a:rPr lang="en-US" sz="2200" dirty="0">
                <a:hlinkClick r:id="rId5"/>
              </a:rPr>
              <a:t>1</a:t>
            </a:r>
            <a:r>
              <a:rPr lang="en-US" sz="2200" dirty="0"/>
              <a:t>, </a:t>
            </a:r>
            <a:r>
              <a:rPr lang="en-US" sz="2200" dirty="0">
                <a:hlinkClick r:id="rId4"/>
              </a:rPr>
              <a:t>2</a:t>
            </a:r>
            <a:r>
              <a:rPr lang="en-US" sz="2200" dirty="0"/>
              <a:t>]</a:t>
            </a:r>
          </a:p>
          <a:p>
            <a:r>
              <a:rPr lang="en-US" sz="2200" b="1" dirty="0"/>
              <a:t>Definition:</a:t>
            </a:r>
            <a:r>
              <a:rPr lang="en-US" sz="2200" dirty="0"/>
              <a:t> Churchman described them as problems with confusing information, conflicting values among decision-makers, and systemic ramifications that defy clear solutions. [</a:t>
            </a:r>
            <a:r>
              <a:rPr lang="en-US" sz="2200" dirty="0">
                <a:hlinkClick r:id="rId4"/>
              </a:rPr>
              <a:t>1</a:t>
            </a:r>
            <a:r>
              <a:rPr lang="en-US" sz="2200" dirty="0"/>
              <a:t>]</a:t>
            </a:r>
          </a:p>
          <a:p>
            <a:r>
              <a:rPr lang="en-US" sz="2200" b="1" dirty="0"/>
              <a:t>Moral Duty:</a:t>
            </a:r>
            <a:r>
              <a:rPr lang="en-US" sz="2200" dirty="0"/>
              <a:t> Churchman emphasized that scientists and planners have a moral responsibility to engage with these messy, real-world dilemmas rather than hide behind purely technical or idealized models. [</a:t>
            </a:r>
            <a:r>
              <a:rPr lang="en-US" sz="2200" dirty="0">
                <a:hlinkClick r:id="rId6"/>
              </a:rPr>
              <a:t>1</a:t>
            </a:r>
            <a:r>
              <a:rPr lang="en-US" sz="2200" dirty="0"/>
              <a:t>]</a:t>
            </a:r>
          </a:p>
          <a:p>
            <a:endParaRPr lang="en-US" sz="2200" dirty="0"/>
          </a:p>
          <a:p>
            <a:r>
              <a:rPr lang="en-US" sz="2200" b="1" dirty="0"/>
              <a:t>Key Traits</a:t>
            </a:r>
          </a:p>
          <a:p>
            <a:r>
              <a:rPr lang="en-US" sz="2200" b="1" dirty="0"/>
              <a:t>Ill-defined:</a:t>
            </a:r>
            <a:r>
              <a:rPr lang="en-US" sz="2200" dirty="0"/>
              <a:t> They lack a definitive formulation or clear boundaries.</a:t>
            </a:r>
          </a:p>
          <a:p>
            <a:r>
              <a:rPr lang="en-US" sz="2200" b="1" dirty="0"/>
              <a:t>No Stopping Rule:</a:t>
            </a:r>
            <a:r>
              <a:rPr lang="en-US" sz="2200" dirty="0"/>
              <a:t> There is no objective test or clear point when a wicked problem is "solved".</a:t>
            </a:r>
          </a:p>
          <a:p>
            <a:r>
              <a:rPr lang="en-US" sz="2200" b="1" dirty="0"/>
              <a:t>Value Conflicts:</a:t>
            </a:r>
            <a:r>
              <a:rPr lang="en-US" sz="2200" dirty="0"/>
              <a:t> Solutions are judged as good or bad based on differing human values, not true or false facts</a:t>
            </a:r>
          </a:p>
        </p:txBody>
      </p:sp>
    </p:spTree>
    <p:extLst>
      <p:ext uri="{BB962C8B-B14F-4D97-AF65-F5344CB8AC3E}">
        <p14:creationId xmlns:p14="http://schemas.microsoft.com/office/powerpoint/2010/main" val="18173829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3825</TotalTime>
  <Words>3231</Words>
  <Application>Microsoft Macintosh PowerPoint</Application>
  <PresentationFormat>Widescreen</PresentationFormat>
  <Paragraphs>399</Paragraphs>
  <Slides>36</Slides>
  <Notes>12</Notes>
  <HiddenSlides>2</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36</vt:i4>
      </vt:variant>
    </vt:vector>
  </HeadingPairs>
  <TitlesOfParts>
    <vt:vector size="44" baseType="lpstr">
      <vt:lpstr>Aptos</vt:lpstr>
      <vt:lpstr>Aptos Display</vt:lpstr>
      <vt:lpstr>Arial</vt:lpstr>
      <vt:lpstr>Bitstream Charter</vt:lpstr>
      <vt:lpstr>Calibri</vt:lpstr>
      <vt:lpstr>Google Sans</vt:lpstr>
      <vt:lpstr>Office Theme</vt:lpstr>
      <vt:lpstr>ChatGPT</vt:lpstr>
      <vt:lpstr> S   SB37 Effects on Shared Governance at UH: A Pre &amp; Post Assessment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Immediate Structural Changes – restricted 140 senators to maximum of 60  doing the same work as before?</vt:lpstr>
      <vt:lpstr>Impact on experience and institutional memory Bench is no longer as deep</vt:lpstr>
      <vt:lpstr>Less Autonomy</vt:lpstr>
      <vt:lpstr>PowerPoint Presentation</vt:lpstr>
      <vt:lpstr>PowerPoint Presentation</vt:lpstr>
      <vt:lpstr>PowerPoint Presentation</vt:lpstr>
      <vt:lpstr>PowerPoint Presentation</vt:lpstr>
      <vt:lpstr>Compact 2.0 Involvement</vt:lpstr>
      <vt:lpstr>Barbara R. Snyder, president of the AAU</vt:lpstr>
      <vt:lpstr>RACI framework – who are</vt:lpstr>
      <vt:lpstr>Shared Governance Success Metrics</vt:lpstr>
      <vt:lpstr>Are there both Formal and Informal Networks of communication?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My Assessement: Impact of Structural Changes from SB 37</vt:lpstr>
      <vt:lpstr>Additional observations</vt:lpstr>
      <vt:lpstr>Vouchers MAPP 04.01.03 revised without participation of faculty (note: Budget and Facilities Committee no longer exists) (last slide) October 23, 1992; previous revision October 1, 2024,  revised on September 21, 2026  </vt:lpstr>
      <vt:lpstr> S   SB37 Effects on Shared Governance at UH: A Pre &amp; Post Assessment </vt:lpstr>
      <vt:lpstr>Herbert Simon’s Decision Activity Framework</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Microsoft Office User</dc:creator>
  <cp:lastModifiedBy>Microsoft Office User</cp:lastModifiedBy>
  <cp:revision>32</cp:revision>
  <dcterms:created xsi:type="dcterms:W3CDTF">2026-07-27T18:55:05Z</dcterms:created>
  <dcterms:modified xsi:type="dcterms:W3CDTF">2026-09-26T01:06:16Z</dcterms:modified>
</cp:coreProperties>
</file>