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74" r:id="rId3"/>
    <p:sldId id="268" r:id="rId4"/>
    <p:sldId id="269" r:id="rId5"/>
    <p:sldId id="272" r:id="rId6"/>
    <p:sldId id="259" r:id="rId7"/>
    <p:sldId id="260" r:id="rId8"/>
    <p:sldId id="261" r:id="rId9"/>
    <p:sldId id="262" r:id="rId10"/>
    <p:sldId id="263" r:id="rId11"/>
    <p:sldId id="264" r:id="rId12"/>
    <p:sldId id="275" r:id="rId13"/>
    <p:sldId id="266"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81"/>
    <p:restoredTop sz="74041"/>
  </p:normalViewPr>
  <p:slideViewPr>
    <p:cSldViewPr snapToGrid="0">
      <p:cViewPr varScale="1">
        <p:scale>
          <a:sx n="92" d="100"/>
          <a:sy n="92" d="100"/>
        </p:scale>
        <p:origin x="28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Welcome new and returning attendees. TCFS brings faculty governance representatives together across Texas. This orientation introduces the organization, its recent work, and the Fall meeting.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TCFS supports communication across institutions, assists campus governance bodies, and represents their concerns to other bodies. Meetings offer a place to compare campus experiences.</a:t>
            </a:r>
          </a:p>
          <a:p>
            <a:r>
              <a:rPr dirty="0"/>
              <a:t>Membership belongs to faculty governance organizations. Do not treat individual registration as institutional dues.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Use About for the governing documents and Organization to find your regional vice president. Proceedings is the website’s meeting-records section. Use Fees for current payment instructions.</a:t>
            </a:r>
          </a:p>
          <a:p>
            <a:r>
              <a:rPr dirty="0"/>
              <a:t>Sources: https://</a:t>
            </a:r>
            <a:r>
              <a:rPr dirty="0" err="1"/>
              <a:t>www.txfacultysenates.org</a:t>
            </a:r>
            <a:r>
              <a:rPr dirty="0"/>
              <a:t>/about/; https://</a:t>
            </a:r>
            <a:r>
              <a:rPr dirty="0" err="1"/>
              <a:t>www.txfacultysenates.org</a:t>
            </a:r>
            <a:r>
              <a:rPr dirty="0"/>
              <a:t>/organization/; https://</a:t>
            </a:r>
            <a:r>
              <a:rPr dirty="0" err="1"/>
              <a:t>www.txfacultysenates.org</a:t>
            </a:r>
            <a:r>
              <a:rPr dirty="0"/>
              <a:t>/meetings/; https://</a:t>
            </a:r>
            <a:r>
              <a:rPr dirty="0" err="1"/>
              <a:t>www.txfacultysenates.org</a:t>
            </a:r>
            <a:r>
              <a:rPr dirty="0"/>
              <a:t>/fees/. Website navigation links to https://</a:t>
            </a:r>
            <a:r>
              <a:rPr dirty="0" err="1"/>
              <a:t>www.txfacultysenates.org</a:t>
            </a:r>
            <a:r>
              <a:rPr dirty="0"/>
              <a:t>/proceedings/. Accessed September 13, 2026. The Spring minutes used in this orientation are the supplied 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Introduce the officers and Executive Secretary. The Organization page is the current directory for contact information.</a:t>
            </a:r>
          </a:p>
          <a:p>
            <a:r>
              <a:t>Source: https://www.txfacultysenates.org/organization/ (accessed September 13, 2026). Use website titles as shown, including Treasurer and President Emeritus.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Regional vice presidents help plan meetings and coordinate work between meetings. Invite attendees to identify their region and introduce themselves to their VP.</a:t>
            </a:r>
          </a:p>
          <a:p>
            <a:r>
              <a:t>Sources: https://www.txfacultysenates.org/organization/ (accessed September 13, 2026), names, roles and affiliations. Spring-2026-TCFS-Meeting-Minutes-Final-2.pdf, p. 3, regional VP responsibilities.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minutes distinguish 34 TCFS members from 24 representatives of AAUP, TACT, TAFT, TFA, and NAACP, for 58 total attendees. Twenty-one universities had representation. These are Spring 2026 attendance figures, not total TCFS membership.</a:t>
            </a:r>
          </a:p>
          <a:p>
            <a:r>
              <a:t>Source: Spring-2026-TCFS-Meeting-Minutes-Final-2.pdf, pp. 1–4. The meeting occurred at Embassy Suites – San Antonio Brooks Hotel &amp; Spa. The spring location is historical; the Fall 2026 meeting is in Austin.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Financial sustainability: Wynne Chin reported reduced system contributions and recommended options including canceling a meeting or holding one of every four meetings virtually. The minutes do not record adoption of either option. Morton invited members to help with requests for system support.</a:t>
            </a:r>
          </a:p>
          <a:p>
            <a:r>
              <a:t>Bylaws: Members approved sending the President Emeritus proposal to the full membership by email ballot. This describes the February action, not the later ballot outcome.</a:t>
            </a:r>
          </a:p>
          <a:p>
            <a:r>
              <a:t>White paper: Members discussed a concise statement about governing boards, administration, and faculty. The motion was withdrawn so the draft could return to committee for further work and sensitivity edits. Do not describe the paper as adopted policy.</a:t>
            </a:r>
          </a:p>
          <a:p>
            <a:r>
              <a:t>Elections: Melissa M. McKay, Jessica Velasco, Christopher A. Gabler, and Scott Johnson won election by acclamation.</a:t>
            </a:r>
          </a:p>
          <a:p>
            <a:r>
              <a:t>Source: Spring-2026-TCFS-Meeting-Minutes-Final-2.pdf, pp. 2–4.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General attendees meet Friday–Saturday, September 25–26. The Executive Board meets Thursday, September 24, 7–9 p.m. Friday’s panel lists Wynne Chin and David Rembert. All Friday times are afternoon/evening except the 11 a.m. lunch start. The 1:50–5:45 block includes breaks. The supplied agenda labels itself a template, so the listed schedule and speakers remain subject to confirmation.</a:t>
            </a:r>
          </a:p>
          <a:p>
            <a:r>
              <a:t>Source: TCFS_Fall_2026_Meeting_Agenda_2.0.docx, Thursday and Friday sections. Location and general meeting dates also appear at https://www.txfacultysenates.org/meetings/ (accessed September 13,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website describes Roundup Reports as campus news that can inform meeting discussion and changes at home institutions. The prompts on this slide are suggested preparation, not an official required reporting format. Coordinate with your campus delegation and follow the facilitator’s time limit. Identify both successes and concerns. Listen for common issues that warrant continued discussion.</a:t>
            </a:r>
          </a:p>
          <a:p>
            <a:r>
              <a:t>Sources: https://www.txfacultysenates.org/meetings/ (accessed September 13, 2026); TCFS_Fall_2026_Meeting_Agenda_2.0.docx, Friday Roundup Forum. All times shown are p.m.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Spring 2026 minutes before Saturday. Listen for corrections to the record, financial updates, and issues brought forward through the regions. Membership and voting eligibility follow TCFS rules; confirm your institution’s status with the Executive Secretary if needed.</a:t>
            </a:r>
          </a:p>
          <a:p>
            <a:r>
              <a:t>Sources: TCFS_Fall_2026_Meeting_Agenda_2.0.docx, Saturday section; https://www.txfacultysenates.org/about/ for voting privileges. Photograph: TCFS Welcome Spring 2025_JV.pptx, slide 8. Photo illustrates a past meeting, not Fall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are suggested participation practices for first-time attendees. Encourage attendees to share future session ideas with the leadership and offer feedback when requested. A useful report back can distinguish what members discussed from what TCFS formally decided. The Fall agenda includes networking and Roundup discussions.</a:t>
            </a:r>
          </a:p>
          <a:p>
            <a:r>
              <a:t>Sources: TCFS Welcome Spring 2025_JV.pptx, slides 21–25, structural reference; TCFS_Fall_2026_Meeting_Agenda_2.0.docx.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Questions are welcome. Open the linked website sections for current information. Proceedings: https://</a:t>
            </a:r>
            <a:r>
              <a:rPr dirty="0" err="1"/>
              <a:t>www.txfacultysenates.org</a:t>
            </a:r>
            <a:r>
              <a:rPr dirty="0"/>
              <a:t>/proceedings/. Meeting-material sources supplied for this orientation: TCFS_Fall_2026_Meeting_Agenda_2.0.docx and Spring-2026-TCFS-Meeting-Minutes-Final-2.pdf. The Fall agenda identifies itself as a template; use the latest circulated program if it changes.</a:t>
            </a:r>
          </a:p>
          <a:p>
            <a:r>
              <a:rPr dirty="0"/>
              <a:t>Website source: https://</a:t>
            </a:r>
            <a:r>
              <a:rPr dirty="0" err="1"/>
              <a:t>www.txfacultysenates.org</a:t>
            </a:r>
            <a:r>
              <a:rPr dirty="0"/>
              <a:t>/organization/ for the executive-office contact (accessed September 13, 2026). Logo: TCFS Welcome Spring 2025_JV.pptx, slide 1. </a:t>
            </a:r>
            <a:r>
              <a:t>Structural reference: that deck’s purpose, leadership, meeting activities, membership, Roundup Reports, and feedback sections.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txfacultysenates.org/"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txfacultysenates.org/about/"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txfacultysenates.org/"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txfacultysenates.org/organization/"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txfacultysenates.org/organization/"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txfacultysenates.org/meetings/"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txfacultysenates.org/organization/"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hyperlink" Target="mailto:TCFS_meeting@yahoo.com" TargetMode="Externa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Gold Border Frame"/>
          <p:cNvSpPr/>
          <p:nvPr/>
        </p:nvSpPr>
        <p:spPr>
          <a:xfrm>
            <a:off x="228600" y="228600"/>
            <a:ext cx="11734800" cy="6400800"/>
          </a:xfrm>
          <a:prstGeom prst="rect">
            <a:avLst/>
          </a:prstGeom>
          <a:noFill/>
          <a:ln w="19050">
            <a:solidFill>
              <a:srgbClr val="C9A227"/>
            </a:solidFill>
          </a:ln>
        </p:spPr>
        <p:txBody>
          <a:bodyPr/>
          <a:lstStyle/>
          <a:p>
            <a:endParaRPr/>
          </a:p>
        </p:txBody>
      </p:sp>
      <p:sp>
        <p:nvSpPr>
          <p:cNvPr id="9" name="Rectangle 8">
            <a:extLst>
              <a:ext uri="{FF2B5EF4-FFF2-40B4-BE49-F238E27FC236}">
                <a16:creationId xmlns:a16="http://schemas.microsoft.com/office/drawing/2014/main" id="{2F8F34D4-2A20-4C87-BF2E-AC2D7E60D046}"/>
              </a:ext>
            </a:extLst>
          </p:cNvPr>
          <p:cNvSpPr>
            <a:spLocks noGrp="1"/>
          </p:cNvSpPr>
          <p:nvPr/>
        </p:nvSpPr>
        <p:spPr>
          <a:xfrm>
            <a:off x="609600" y="457200"/>
            <a:ext cx="10572750" cy="619125"/>
          </a:xfrm>
          <a:prstGeom prst="rect">
            <a:avLst/>
          </a:prstGeom>
          <a:noFill/>
          <a:ln w="0">
            <a:noFill/>
          </a:ln>
        </p:spPr>
        <p:txBody>
          <a:bodyPr lIns="0" tIns="0" rIns="0" bIns="0" anchor="t">
            <a:noAutofit/>
          </a:bodyPr>
          <a:lstStyle/>
          <a:p>
            <a:endParaRPr/>
          </a:p>
        </p:txBody>
      </p:sp>
      <p:sp>
        <p:nvSpPr>
          <p:cNvPr id="2" name="Rectangle 1">
            <a:extLst>
              <a:ext uri="{FF2B5EF4-FFF2-40B4-BE49-F238E27FC236}">
                <a16:creationId xmlns:a16="http://schemas.microsoft.com/office/drawing/2014/main" id="{DF928245-0D8C-4949-AA3B-8B9548269E4D}"/>
              </a:ext>
            </a:extLst>
          </p:cNvPr>
          <p:cNvSpPr>
            <a:spLocks noGrp="1"/>
          </p:cNvSpPr>
          <p:nvPr/>
        </p:nvSpPr>
        <p:spPr>
          <a:xfrm>
            <a:off x="11182350" y="6305550"/>
            <a:ext cx="419100" cy="2667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01</a:t>
            </a:r>
          </a:p>
        </p:txBody>
      </p:sp>
      <p:pic>
        <p:nvPicPr>
          <p:cNvPr id="11" name="Picture 10"/>
          <p:cNvPicPr>
            <a:picLocks noChangeAspect="1"/>
          </p:cNvPicPr>
          <p:nvPr/>
        </p:nvPicPr>
        <p:blipFill>
          <a:blip r:embed="rId3"/>
          <a:stretch/>
        </p:blipFill>
        <p:spPr>
          <a:xfrm>
            <a:off x="7334250" y="1131224"/>
            <a:ext cx="4048125" cy="4033576"/>
          </a:xfrm>
          <a:prstGeom prst="rect">
            <a:avLst/>
          </a:prstGeom>
        </p:spPr>
      </p:pic>
      <p:sp>
        <p:nvSpPr>
          <p:cNvPr id="4" name="Rectangle 3">
            <a:extLst>
              <a:ext uri="{FF2B5EF4-FFF2-40B4-BE49-F238E27FC236}">
                <a16:creationId xmlns:a16="http://schemas.microsoft.com/office/drawing/2014/main" id="{70D6C35A-65CD-4482-8ED4-F32EDB15E919}"/>
              </a:ext>
            </a:extLst>
          </p:cNvPr>
          <p:cNvSpPr>
            <a:spLocks noGrp="1"/>
          </p:cNvSpPr>
          <p:nvPr/>
        </p:nvSpPr>
        <p:spPr>
          <a:xfrm>
            <a:off x="609600" y="1543050"/>
            <a:ext cx="6572250" cy="762000"/>
          </a:xfrm>
          <a:prstGeom prst="rect">
            <a:avLst/>
          </a:prstGeom>
          <a:noFill/>
          <a:ln w="0">
            <a:noFill/>
          </a:ln>
        </p:spPr>
        <p:txBody>
          <a:bodyPr lIns="0" tIns="0" rIns="0" bIns="0" anchor="t">
            <a:noAutofit/>
          </a:bodyPr>
          <a:lstStyle/>
          <a:p>
            <a:pPr>
              <a:defRPr sz="4350" b="1">
                <a:solidFill>
                  <a:srgbClr val="22294D"/>
                </a:solidFill>
                <a:latin typeface="Arial"/>
                <a:ea typeface="Arial"/>
                <a:cs typeface="Arial"/>
              </a:defRPr>
            </a:pPr>
            <a:r>
              <a:rPr sz="4350" b="1" dirty="0">
                <a:solidFill>
                  <a:srgbClr val="22294D"/>
                </a:solidFill>
                <a:latin typeface="Arial"/>
                <a:ea typeface="Arial"/>
                <a:cs typeface="Arial"/>
              </a:rPr>
              <a:t>TCFS </a:t>
            </a:r>
            <a:r>
              <a:rPr lang="en-US" sz="4350" b="1" dirty="0">
                <a:solidFill>
                  <a:srgbClr val="22294D"/>
                </a:solidFill>
                <a:latin typeface="Arial"/>
                <a:ea typeface="Arial"/>
                <a:cs typeface="Arial"/>
              </a:rPr>
              <a:t>O</a:t>
            </a:r>
            <a:r>
              <a:rPr sz="4350" b="1" dirty="0">
                <a:solidFill>
                  <a:srgbClr val="22294D"/>
                </a:solidFill>
                <a:latin typeface="Arial"/>
                <a:ea typeface="Arial"/>
                <a:cs typeface="Arial"/>
              </a:rPr>
              <a:t>rientation</a:t>
            </a:r>
          </a:p>
        </p:txBody>
      </p:sp>
      <p:sp>
        <p:nvSpPr>
          <p:cNvPr id="5" name="Rectangle 4">
            <a:extLst>
              <a:ext uri="{FF2B5EF4-FFF2-40B4-BE49-F238E27FC236}">
                <a16:creationId xmlns:a16="http://schemas.microsoft.com/office/drawing/2014/main" id="{C9CFE617-F3F4-4BB5-9503-CBE5B750BDE2}"/>
              </a:ext>
            </a:extLst>
          </p:cNvPr>
          <p:cNvSpPr>
            <a:spLocks noGrp="1"/>
          </p:cNvSpPr>
          <p:nvPr/>
        </p:nvSpPr>
        <p:spPr>
          <a:xfrm>
            <a:off x="609600" y="2466975"/>
            <a:ext cx="5715000" cy="571500"/>
          </a:xfrm>
          <a:prstGeom prst="rect">
            <a:avLst/>
          </a:prstGeom>
          <a:noFill/>
          <a:ln w="0">
            <a:noFill/>
          </a:ln>
        </p:spPr>
        <p:txBody>
          <a:bodyPr lIns="0" tIns="0" rIns="0" bIns="0" anchor="t">
            <a:noAutofit/>
          </a:bodyPr>
          <a:lstStyle/>
          <a:p>
            <a:pPr>
              <a:defRPr sz="3000" b="1">
                <a:solidFill>
                  <a:srgbClr val="AE2434"/>
                </a:solidFill>
                <a:latin typeface="Arial"/>
                <a:ea typeface="Arial"/>
                <a:cs typeface="Arial"/>
              </a:defRPr>
            </a:pPr>
            <a:r>
              <a:rPr sz="3000" b="1">
                <a:solidFill>
                  <a:srgbClr val="AE2434"/>
                </a:solidFill>
                <a:latin typeface="Arial"/>
                <a:ea typeface="Arial"/>
                <a:cs typeface="Arial"/>
              </a:rPr>
              <a:t>Fall 2026</a:t>
            </a:r>
          </a:p>
        </p:txBody>
      </p:sp>
      <p:sp>
        <p:nvSpPr>
          <p:cNvPr id="6" name="Rectangle 5">
            <a:extLst>
              <a:ext uri="{FF2B5EF4-FFF2-40B4-BE49-F238E27FC236}">
                <a16:creationId xmlns:a16="http://schemas.microsoft.com/office/drawing/2014/main" id="{F38D6F1B-8FE1-4D6E-8965-84F5C94CDDAE}"/>
              </a:ext>
            </a:extLst>
          </p:cNvPr>
          <p:cNvSpPr>
            <a:spLocks noGrp="1"/>
          </p:cNvSpPr>
          <p:nvPr/>
        </p:nvSpPr>
        <p:spPr>
          <a:xfrm>
            <a:off x="609600" y="3476625"/>
            <a:ext cx="6477000" cy="419100"/>
          </a:xfrm>
          <a:prstGeom prst="rect">
            <a:avLst/>
          </a:prstGeom>
          <a:noFill/>
          <a:ln w="0">
            <a:noFill/>
          </a:ln>
        </p:spPr>
        <p:txBody>
          <a:bodyPr lIns="0" tIns="0" rIns="0" bIns="0" anchor="t">
            <a:noAutofit/>
          </a:bodyPr>
          <a:lstStyle/>
          <a:p>
            <a:pPr>
              <a:defRPr sz="2100" b="0">
                <a:solidFill>
                  <a:srgbClr val="242936"/>
                </a:solidFill>
                <a:latin typeface="Arial"/>
                <a:ea typeface="Arial"/>
                <a:cs typeface="Arial"/>
              </a:defRPr>
            </a:pPr>
            <a:r>
              <a:rPr sz="2100" b="0">
                <a:solidFill>
                  <a:srgbClr val="242936"/>
                </a:solidFill>
                <a:latin typeface="Arial"/>
                <a:ea typeface="Arial"/>
                <a:cs typeface="Arial"/>
              </a:rPr>
              <a:t>Tabitha S. Morton, President</a:t>
            </a:r>
          </a:p>
        </p:txBody>
      </p:sp>
      <p:sp>
        <p:nvSpPr>
          <p:cNvPr id="7" name="Rectangle 6">
            <a:extLst>
              <a:ext uri="{FF2B5EF4-FFF2-40B4-BE49-F238E27FC236}">
                <a16:creationId xmlns:a16="http://schemas.microsoft.com/office/drawing/2014/main" id="{B9F955A5-C6DF-4743-A86A-27CB77F88A94}"/>
              </a:ext>
            </a:extLst>
          </p:cNvPr>
          <p:cNvSpPr>
            <a:spLocks noGrp="1"/>
          </p:cNvSpPr>
          <p:nvPr/>
        </p:nvSpPr>
        <p:spPr>
          <a:xfrm>
            <a:off x="609600" y="4162425"/>
            <a:ext cx="6191250" cy="762000"/>
          </a:xfrm>
          <a:prstGeom prst="rect">
            <a:avLst/>
          </a:prstGeom>
          <a:noFill/>
          <a:ln w="0">
            <a:noFill/>
          </a:ln>
        </p:spPr>
        <p:txBody>
          <a:bodyPr lIns="0" tIns="0" rIns="0" bIns="0" anchor="t">
            <a:noAutofit/>
          </a:bodyPr>
          <a:lstStyle/>
          <a:p>
            <a:pPr>
              <a:defRPr sz="2100" b="0">
                <a:solidFill>
                  <a:srgbClr val="242936"/>
                </a:solidFill>
                <a:latin typeface="Arial"/>
                <a:ea typeface="Arial"/>
                <a:cs typeface="Arial"/>
              </a:defRPr>
            </a:pPr>
            <a:r>
              <a:rPr sz="2100" b="0">
                <a:solidFill>
                  <a:srgbClr val="242936"/>
                </a:solidFill>
                <a:latin typeface="Arial"/>
                <a:ea typeface="Arial"/>
                <a:cs typeface="Arial"/>
              </a:rPr>
              <a:t>September 25–26, 2026</a:t>
            </a:r>
          </a:p>
          <a:p>
            <a:pPr>
              <a:defRPr sz="2100" b="0">
                <a:solidFill>
                  <a:srgbClr val="242936"/>
                </a:solidFill>
                <a:latin typeface="Arial"/>
                <a:ea typeface="Arial"/>
                <a:cs typeface="Arial"/>
              </a:defRPr>
            </a:pPr>
            <a:r>
              <a:rPr sz="2100" b="0">
                <a:solidFill>
                  <a:srgbClr val="242936"/>
                </a:solidFill>
                <a:latin typeface="Arial"/>
                <a:ea typeface="Arial"/>
                <a:cs typeface="Arial"/>
              </a:rPr>
              <a:t>Austin, Texas</a:t>
            </a:r>
          </a:p>
        </p:txBody>
      </p:sp>
      <p:sp>
        <p:nvSpPr>
          <p:cNvPr id="8" name="Rectangle 7">
            <a:extLst>
              <a:ext uri="{FF2B5EF4-FFF2-40B4-BE49-F238E27FC236}">
                <a16:creationId xmlns:a16="http://schemas.microsoft.com/office/drawing/2014/main" id="{E46C47B0-34FF-421C-9F87-715E4C9E2F4F}"/>
              </a:ext>
            </a:extLst>
          </p:cNvPr>
          <p:cNvSpPr>
            <a:spLocks noGrp="1"/>
          </p:cNvSpPr>
          <p:nvPr/>
        </p:nvSpPr>
        <p:spPr>
          <a:xfrm>
            <a:off x="609600" y="5810250"/>
            <a:ext cx="6191250" cy="361950"/>
          </a:xfrm>
          <a:prstGeom prst="rect">
            <a:avLst/>
          </a:prstGeom>
          <a:noFill/>
          <a:ln w="0">
            <a:noFill/>
          </a:ln>
        </p:spPr>
        <p:txBody>
          <a:bodyPr lIns="0" tIns="0" rIns="0" bIns="0" anchor="t">
            <a:noAutofit/>
          </a:bodyPr>
          <a:lstStyle/>
          <a:p>
            <a:pPr>
              <a:defRPr sz="1800" b="0">
                <a:solidFill>
                  <a:srgbClr val="22294D"/>
                </a:solidFill>
                <a:latin typeface="Arial"/>
                <a:ea typeface="Arial"/>
                <a:cs typeface="Arial"/>
              </a:defRPr>
            </a:pPr>
            <a:r>
              <a:rPr sz="1800" b="0">
                <a:solidFill>
                  <a:srgbClr val="22294D"/>
                </a:solidFill>
                <a:latin typeface="Arial"/>
                <a:ea typeface="Arial"/>
                <a:cs typeface="Arial"/>
                <a:hlinkClick r:id="rId4"/>
              </a:rPr>
              <a:t>txfacultysenates.org</a:t>
            </a:r>
          </a:p>
        </p:txBody>
      </p:sp>
      <p:cxnSp>
        <p:nvCxnSpPr>
          <p:cNvPr id="13" name="Gold Footer Divider"/>
          <p:cNvCxnSpPr/>
          <p:nvPr/>
        </p:nvCxnSpPr>
        <p:spPr>
          <a:xfrm>
            <a:off x="609600" y="6195060"/>
            <a:ext cx="10972750" cy="0"/>
          </a:xfrm>
          <a:prstGeom prst="line">
            <a:avLst/>
          </a:prstGeom>
          <a:ln w="9525">
            <a:solidFill>
              <a:srgbClr val="C9A227"/>
            </a:solidFill>
          </a:ln>
        </p:spPr>
      </p:cxnSp>
    </p:spTree>
    <p:extLst>
      <p:ext uri="{BB962C8B-B14F-4D97-AF65-F5344CB8AC3E}">
        <p14:creationId xmlns:p14="http://schemas.microsoft.com/office/powerpoint/2010/main" val="2029072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Gold Border Frame"/>
          <p:cNvSpPr/>
          <p:nvPr/>
        </p:nvSpPr>
        <p:spPr>
          <a:xfrm>
            <a:off x="228600" y="228600"/>
            <a:ext cx="11734800" cy="6400800"/>
          </a:xfrm>
          <a:prstGeom prst="rect">
            <a:avLst/>
          </a:prstGeom>
          <a:noFill/>
          <a:ln w="19050">
            <a:solidFill>
              <a:srgbClr val="C9A227"/>
            </a:solidFill>
          </a:ln>
        </p:spPr>
        <p:txBody>
          <a:bodyPr/>
          <a:lstStyle/>
          <a:p>
            <a:endParaRPr/>
          </a:p>
        </p:txBody>
      </p:sp>
      <p:sp>
        <p:nvSpPr>
          <p:cNvPr id="10" name="Rectangle 9">
            <a:extLst>
              <a:ext uri="{FF2B5EF4-FFF2-40B4-BE49-F238E27FC236}">
                <a16:creationId xmlns:a16="http://schemas.microsoft.com/office/drawing/2014/main" id="{E739999F-C223-4AFF-9A28-B6712F82F881}"/>
              </a:ext>
            </a:extLst>
          </p:cNvPr>
          <p:cNvSpPr>
            <a:spLocks noGrp="1"/>
          </p:cNvSpPr>
          <p:nvPr/>
        </p:nvSpPr>
        <p:spPr>
          <a:xfrm>
            <a:off x="609600" y="457200"/>
            <a:ext cx="10572750" cy="619125"/>
          </a:xfrm>
          <a:prstGeom prst="rect">
            <a:avLst/>
          </a:prstGeom>
          <a:noFill/>
          <a:ln w="0">
            <a:noFill/>
          </a:ln>
        </p:spPr>
        <p:txBody>
          <a:bodyPr lIns="0" tIns="0" rIns="0" bIns="0" anchor="t">
            <a:noAutofit/>
          </a:bodyPr>
          <a:lstStyle/>
          <a:p>
            <a:pPr>
              <a:defRPr sz="3300" b="1">
                <a:solidFill>
                  <a:srgbClr val="22294D"/>
                </a:solidFill>
                <a:latin typeface="Arial"/>
                <a:ea typeface="Arial"/>
                <a:cs typeface="Arial"/>
              </a:defRPr>
            </a:pPr>
            <a:r>
              <a:rPr sz="3300" b="1" dirty="0">
                <a:solidFill>
                  <a:srgbClr val="22294D"/>
                </a:solidFill>
                <a:latin typeface="Arial"/>
                <a:ea typeface="Arial"/>
                <a:cs typeface="Arial"/>
              </a:rPr>
              <a:t>Who </a:t>
            </a:r>
            <a:r>
              <a:rPr lang="en-US" sz="3300" b="1" dirty="0">
                <a:solidFill>
                  <a:srgbClr val="22294D"/>
                </a:solidFill>
                <a:latin typeface="Arial"/>
                <a:ea typeface="Arial"/>
                <a:cs typeface="Arial"/>
              </a:rPr>
              <a:t>W</a:t>
            </a:r>
            <a:r>
              <a:rPr sz="3300" b="1" dirty="0">
                <a:solidFill>
                  <a:srgbClr val="22294D"/>
                </a:solidFill>
                <a:latin typeface="Arial"/>
                <a:ea typeface="Arial"/>
                <a:cs typeface="Arial"/>
              </a:rPr>
              <a:t>e </a:t>
            </a:r>
            <a:r>
              <a:rPr lang="en-US" sz="3300" b="1" dirty="0">
                <a:solidFill>
                  <a:srgbClr val="22294D"/>
                </a:solidFill>
                <a:latin typeface="Arial"/>
                <a:ea typeface="Arial"/>
                <a:cs typeface="Arial"/>
              </a:rPr>
              <a:t>A</a:t>
            </a:r>
            <a:r>
              <a:rPr sz="3300" b="1" dirty="0">
                <a:solidFill>
                  <a:srgbClr val="22294D"/>
                </a:solidFill>
                <a:latin typeface="Arial"/>
                <a:ea typeface="Arial"/>
                <a:cs typeface="Arial"/>
              </a:rPr>
              <a:t>re</a:t>
            </a:r>
          </a:p>
        </p:txBody>
      </p:sp>
      <p:sp>
        <p:nvSpPr>
          <p:cNvPr id="2" name="Rectangle 1">
            <a:extLst>
              <a:ext uri="{FF2B5EF4-FFF2-40B4-BE49-F238E27FC236}">
                <a16:creationId xmlns:a16="http://schemas.microsoft.com/office/drawing/2014/main" id="{C985DFCE-D47D-4CDD-9A88-10A35F5744C1}"/>
              </a:ext>
            </a:extLst>
          </p:cNvPr>
          <p:cNvSpPr>
            <a:spLocks noGrp="1"/>
          </p:cNvSpPr>
          <p:nvPr/>
        </p:nvSpPr>
        <p:spPr>
          <a:xfrm>
            <a:off x="11182350" y="6305550"/>
            <a:ext cx="419100" cy="2667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02</a:t>
            </a:r>
          </a:p>
        </p:txBody>
      </p:sp>
      <p:sp>
        <p:nvSpPr>
          <p:cNvPr id="3" name="Rectangle 2">
            <a:extLst>
              <a:ext uri="{FF2B5EF4-FFF2-40B4-BE49-F238E27FC236}">
                <a16:creationId xmlns:a16="http://schemas.microsoft.com/office/drawing/2014/main" id="{6F5C3A3A-9CA9-43B9-ACB5-DBBD1A04357E}"/>
              </a:ext>
            </a:extLst>
          </p:cNvPr>
          <p:cNvSpPr>
            <a:spLocks noGrp="1"/>
          </p:cNvSpPr>
          <p:nvPr/>
        </p:nvSpPr>
        <p:spPr>
          <a:xfrm>
            <a:off x="609600" y="6267450"/>
            <a:ext cx="10096500" cy="28575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hlinkClick r:id="rId3"/>
              </a:rPr>
              <a:t>About TCFS</a:t>
            </a:r>
          </a:p>
        </p:txBody>
      </p:sp>
      <p:sp>
        <p:nvSpPr>
          <p:cNvPr id="4" name="Rectangle 3">
            <a:extLst>
              <a:ext uri="{FF2B5EF4-FFF2-40B4-BE49-F238E27FC236}">
                <a16:creationId xmlns:a16="http://schemas.microsoft.com/office/drawing/2014/main" id="{E9F04CC2-7B21-4AC8-889E-EFB14D9D35DF}"/>
              </a:ext>
            </a:extLst>
          </p:cNvPr>
          <p:cNvSpPr>
            <a:spLocks noGrp="1"/>
          </p:cNvSpPr>
          <p:nvPr/>
        </p:nvSpPr>
        <p:spPr>
          <a:xfrm>
            <a:off x="609600" y="1549400"/>
            <a:ext cx="5588000" cy="889000"/>
          </a:xfrm>
          <a:prstGeom prst="rect">
            <a:avLst/>
          </a:prstGeom>
          <a:noFill/>
          <a:ln w="0">
            <a:noFill/>
          </a:ln>
        </p:spPr>
        <p:txBody>
          <a:bodyPr lIns="0" tIns="0" rIns="0" bIns="0" anchor="t">
            <a:noAutofit/>
          </a:bodyPr>
          <a:lstStyle/>
          <a:p>
            <a:pPr>
              <a:defRPr sz="2250" b="1">
                <a:solidFill>
                  <a:srgbClr val="22294D"/>
                </a:solidFill>
                <a:latin typeface="Arial"/>
                <a:ea typeface="Arial"/>
                <a:cs typeface="Arial"/>
              </a:defRPr>
            </a:pPr>
            <a:r>
              <a:rPr sz="2250" b="1">
                <a:solidFill>
                  <a:srgbClr val="22294D"/>
                </a:solidFill>
                <a:latin typeface="Arial"/>
                <a:ea typeface="Arial"/>
                <a:cs typeface="Arial"/>
              </a:rPr>
              <a:t>A statewide federation of faculty</a:t>
            </a:r>
          </a:p>
          <a:p>
            <a:pPr>
              <a:defRPr sz="2250" b="1">
                <a:solidFill>
                  <a:srgbClr val="22294D"/>
                </a:solidFill>
                <a:latin typeface="Arial"/>
                <a:ea typeface="Arial"/>
                <a:cs typeface="Arial"/>
              </a:defRPr>
            </a:pPr>
            <a:r>
              <a:rPr sz="2250" b="1">
                <a:solidFill>
                  <a:srgbClr val="22294D"/>
                </a:solidFill>
                <a:latin typeface="Arial"/>
                <a:ea typeface="Arial"/>
                <a:cs typeface="Arial"/>
              </a:rPr>
              <a:t>senates, councils, and assemblies</a:t>
            </a:r>
          </a:p>
        </p:txBody>
      </p:sp>
      <p:sp>
        <p:nvSpPr>
          <p:cNvPr id="5" name="Rectangle 4">
            <a:extLst>
              <a:ext uri="{FF2B5EF4-FFF2-40B4-BE49-F238E27FC236}">
                <a16:creationId xmlns:a16="http://schemas.microsoft.com/office/drawing/2014/main" id="{412CC5B8-3236-44CE-8F66-B07BA3AA5D03}"/>
              </a:ext>
            </a:extLst>
          </p:cNvPr>
          <p:cNvSpPr>
            <a:spLocks noGrp="1"/>
          </p:cNvSpPr>
          <p:nvPr/>
        </p:nvSpPr>
        <p:spPr>
          <a:xfrm>
            <a:off x="609600" y="2692400"/>
            <a:ext cx="5588000" cy="787400"/>
          </a:xfrm>
          <a:prstGeom prst="rect">
            <a:avLst/>
          </a:prstGeom>
          <a:noFill/>
          <a:ln w="0">
            <a:noFill/>
          </a:ln>
        </p:spPr>
        <p:txBody>
          <a:bodyPr lIns="0" tIns="0" rIns="0" bIns="0" anchor="t">
            <a:noAutofit/>
          </a:bodyPr>
          <a:lstStyle/>
          <a:p>
            <a:pPr>
              <a:defRPr sz="1800" b="0">
                <a:solidFill>
                  <a:srgbClr val="242936"/>
                </a:solidFill>
                <a:latin typeface="Arial"/>
                <a:ea typeface="Arial"/>
                <a:cs typeface="Arial"/>
              </a:defRPr>
            </a:pPr>
            <a:r>
              <a:rPr sz="1800" b="0" dirty="0">
                <a:solidFill>
                  <a:srgbClr val="242936"/>
                </a:solidFill>
                <a:latin typeface="Arial"/>
                <a:ea typeface="Arial"/>
                <a:cs typeface="Arial"/>
              </a:rPr>
              <a:t>TCFS connects faculty governance bodies </a:t>
            </a:r>
            <a:endParaRPr lang="en-US" sz="1800" b="0" dirty="0">
              <a:solidFill>
                <a:srgbClr val="242936"/>
              </a:solidFill>
              <a:latin typeface="Arial"/>
              <a:ea typeface="Arial"/>
              <a:cs typeface="Arial"/>
            </a:endParaRPr>
          </a:p>
          <a:p>
            <a:pPr>
              <a:defRPr sz="1800" b="0">
                <a:solidFill>
                  <a:srgbClr val="242936"/>
                </a:solidFill>
                <a:latin typeface="Arial"/>
                <a:ea typeface="Arial"/>
                <a:cs typeface="Arial"/>
              </a:defRPr>
            </a:pPr>
            <a:r>
              <a:rPr sz="1800" b="0" dirty="0">
                <a:solidFill>
                  <a:srgbClr val="242936"/>
                </a:solidFill>
                <a:latin typeface="Arial"/>
                <a:ea typeface="Arial"/>
                <a:cs typeface="Arial"/>
              </a:rPr>
              <a:t>at Texas public senior colleges and universities.</a:t>
            </a:r>
          </a:p>
        </p:txBody>
      </p:sp>
      <p:sp>
        <p:nvSpPr>
          <p:cNvPr id="6" name="Rectangle 5">
            <a:extLst>
              <a:ext uri="{FF2B5EF4-FFF2-40B4-BE49-F238E27FC236}">
                <a16:creationId xmlns:a16="http://schemas.microsoft.com/office/drawing/2014/main" id="{04B5E2D7-08EE-42ED-B8D8-5EB7030B141D}"/>
              </a:ext>
            </a:extLst>
          </p:cNvPr>
          <p:cNvSpPr>
            <a:spLocks noGrp="1"/>
          </p:cNvSpPr>
          <p:nvPr/>
        </p:nvSpPr>
        <p:spPr>
          <a:xfrm>
            <a:off x="609600" y="3708400"/>
            <a:ext cx="5588000" cy="787400"/>
          </a:xfrm>
          <a:prstGeom prst="rect">
            <a:avLst/>
          </a:prstGeom>
          <a:noFill/>
          <a:ln w="0">
            <a:noFill/>
          </a:ln>
        </p:spPr>
        <p:txBody>
          <a:bodyPr lIns="0" tIns="0" rIns="0" bIns="0" anchor="t">
            <a:noAutofit/>
          </a:bodyPr>
          <a:lstStyle/>
          <a:p>
            <a:pPr>
              <a:defRPr sz="1800" b="0">
                <a:solidFill>
                  <a:srgbClr val="242936"/>
                </a:solidFill>
                <a:latin typeface="Arial"/>
                <a:ea typeface="Arial"/>
                <a:cs typeface="Arial"/>
              </a:defRPr>
            </a:pPr>
            <a:r>
              <a:rPr sz="1800" b="0">
                <a:solidFill>
                  <a:srgbClr val="242936"/>
                </a:solidFill>
                <a:latin typeface="Arial"/>
                <a:ea typeface="Arial"/>
                <a:cs typeface="Arial"/>
              </a:rPr>
              <a:t>An informal network began in 1978.</a:t>
            </a:r>
          </a:p>
          <a:p>
            <a:pPr>
              <a:defRPr sz="1800" b="0">
                <a:solidFill>
                  <a:srgbClr val="242936"/>
                </a:solidFill>
                <a:latin typeface="Arial"/>
                <a:ea typeface="Arial"/>
                <a:cs typeface="Arial"/>
              </a:defRPr>
            </a:pPr>
            <a:r>
              <a:rPr sz="1800" b="0">
                <a:solidFill>
                  <a:srgbClr val="242936"/>
                </a:solidFill>
                <a:latin typeface="Arial"/>
                <a:ea typeface="Arial"/>
                <a:cs typeface="Arial"/>
              </a:rPr>
              <a:t>TCFS organized independently in 1983.</a:t>
            </a:r>
          </a:p>
        </p:txBody>
      </p:sp>
      <p:sp>
        <p:nvSpPr>
          <p:cNvPr id="7" name="Rectangle 6">
            <a:extLst>
              <a:ext uri="{FF2B5EF4-FFF2-40B4-BE49-F238E27FC236}">
                <a16:creationId xmlns:a16="http://schemas.microsoft.com/office/drawing/2014/main" id="{D74013DC-1A86-4250-AA4C-EC96146E7C96}"/>
              </a:ext>
            </a:extLst>
          </p:cNvPr>
          <p:cNvSpPr>
            <a:spLocks noGrp="1"/>
          </p:cNvSpPr>
          <p:nvPr/>
        </p:nvSpPr>
        <p:spPr>
          <a:xfrm>
            <a:off x="838200" y="4851400"/>
            <a:ext cx="5359400" cy="736600"/>
          </a:xfrm>
          <a:prstGeom prst="rect">
            <a:avLst/>
          </a:prstGeom>
          <a:noFill/>
          <a:ln w="0">
            <a:noFill/>
          </a:ln>
        </p:spPr>
        <p:txBody>
          <a:bodyPr lIns="0" tIns="0" rIns="0" bIns="0" anchor="t">
            <a:noAutofit/>
          </a:bodyPr>
          <a:lstStyle/>
          <a:p>
            <a:pPr>
              <a:defRPr sz="1800" b="1">
                <a:solidFill>
                  <a:srgbClr val="22294D"/>
                </a:solidFill>
                <a:latin typeface="Arial"/>
                <a:ea typeface="Arial"/>
                <a:cs typeface="Arial"/>
              </a:defRPr>
            </a:pPr>
            <a:r>
              <a:rPr sz="1800" b="1">
                <a:solidFill>
                  <a:srgbClr val="22294D"/>
                </a:solidFill>
                <a:latin typeface="Arial"/>
                <a:ea typeface="Arial"/>
                <a:cs typeface="Arial"/>
              </a:rPr>
              <a:t>Institutional membership</a:t>
            </a:r>
          </a:p>
          <a:p>
            <a:pPr>
              <a:defRPr sz="1800" b="1">
                <a:solidFill>
                  <a:srgbClr val="22294D"/>
                </a:solidFill>
                <a:latin typeface="Arial"/>
                <a:ea typeface="Arial"/>
                <a:cs typeface="Arial"/>
              </a:defRPr>
            </a:pPr>
            <a:r>
              <a:rPr sz="1800" b="1">
                <a:solidFill>
                  <a:srgbClr val="22294D"/>
                </a:solidFill>
                <a:latin typeface="Arial"/>
                <a:ea typeface="Arial"/>
                <a:cs typeface="Arial"/>
              </a:rPr>
              <a:t>Dues-paying members have voting privileges.</a:t>
            </a:r>
          </a:p>
        </p:txBody>
      </p:sp>
      <p:pic>
        <p:nvPicPr>
          <p:cNvPr id="11" name="Picture 10">
            <a:extLst>
              <a:ext uri="{FF2B5EF4-FFF2-40B4-BE49-F238E27FC236}">
                <a16:creationId xmlns:a16="http://schemas.microsoft.com/office/drawing/2014/main" id="{F8B8C8F9-A4D5-2D62-492E-8BFF379E59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9400" y="2260600"/>
            <a:ext cx="4953000" cy="2997200"/>
          </a:xfrm>
          <a:prstGeom prst="rect">
            <a:avLst/>
          </a:prstGeom>
          <a:ln w="38100" cap="flat" cmpd="sng" algn="ctr">
            <a:solidFill>
              <a:srgbClr val="C9A227"/>
            </a:solidFill>
            <a:prstDash val="solid"/>
          </a:ln>
        </p:spPr>
      </p:pic>
      <p:cxnSp>
        <p:nvCxnSpPr>
          <p:cNvPr id="13" name="Gold Footer Divider"/>
          <p:cNvCxnSpPr/>
          <p:nvPr/>
        </p:nvCxnSpPr>
        <p:spPr>
          <a:xfrm>
            <a:off x="609600" y="6195060"/>
            <a:ext cx="10972750" cy="0"/>
          </a:xfrm>
          <a:prstGeom prst="line">
            <a:avLst/>
          </a:prstGeom>
          <a:ln w="9525">
            <a:solidFill>
              <a:srgbClr val="C9A227"/>
            </a:solidFill>
          </a:ln>
        </p:spPr>
      </p:cxnSp>
      <p:sp>
        <p:nvSpPr>
          <p:cNvPr id="40" name="Gold Accent Bar"/>
          <p:cNvSpPr/>
          <p:nvPr/>
        </p:nvSpPr>
        <p:spPr>
          <a:xfrm>
            <a:off x="609600" y="4876800"/>
            <a:ext cx="50800" cy="685800"/>
          </a:xfrm>
          <a:prstGeom prst="rect">
            <a:avLst/>
          </a:prstGeom>
          <a:solidFill>
            <a:srgbClr val="C9A227"/>
          </a:solidFill>
          <a:ln>
            <a:noFill/>
          </a:ln>
        </p:spPr>
        <p:txBody>
          <a:bodyPr/>
          <a:lstStyle/>
          <a:p>
            <a:endParaRPr/>
          </a:p>
        </p:txBody>
      </p:sp>
    </p:spTree>
    <p:extLst>
      <p:ext uri="{BB962C8B-B14F-4D97-AF65-F5344CB8AC3E}">
        <p14:creationId xmlns:p14="http://schemas.microsoft.com/office/powerpoint/2010/main" val="1513421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 name="Gold Border Frame"/>
          <p:cNvSpPr/>
          <p:nvPr/>
        </p:nvSpPr>
        <p:spPr>
          <a:xfrm>
            <a:off x="228600" y="228600"/>
            <a:ext cx="11734800" cy="6400800"/>
          </a:xfrm>
          <a:prstGeom prst="rect">
            <a:avLst/>
          </a:prstGeom>
          <a:noFill/>
          <a:ln w="19050">
            <a:solidFill>
              <a:srgbClr val="C9A227"/>
            </a:solidFill>
          </a:ln>
        </p:spPr>
        <p:txBody>
          <a:bodyPr/>
          <a:lstStyle/>
          <a:p>
            <a:endParaRPr/>
          </a:p>
        </p:txBody>
      </p:sp>
      <p:sp>
        <p:nvSpPr>
          <p:cNvPr id="16" name="Rectangle 15">
            <a:extLst>
              <a:ext uri="{FF2B5EF4-FFF2-40B4-BE49-F238E27FC236}">
                <a16:creationId xmlns:a16="http://schemas.microsoft.com/office/drawing/2014/main" id="{1A2E276A-20B4-43C4-9F7F-68231B4C5748}"/>
              </a:ext>
            </a:extLst>
          </p:cNvPr>
          <p:cNvSpPr>
            <a:spLocks noGrp="1"/>
          </p:cNvSpPr>
          <p:nvPr/>
        </p:nvSpPr>
        <p:spPr>
          <a:xfrm>
            <a:off x="609600" y="457200"/>
            <a:ext cx="10572750" cy="619125"/>
          </a:xfrm>
          <a:prstGeom prst="rect">
            <a:avLst/>
          </a:prstGeom>
          <a:noFill/>
          <a:ln w="0">
            <a:noFill/>
          </a:ln>
        </p:spPr>
        <p:txBody>
          <a:bodyPr lIns="0" tIns="0" rIns="0" bIns="0" anchor="t">
            <a:noAutofit/>
          </a:bodyPr>
          <a:lstStyle/>
          <a:p>
            <a:pPr>
              <a:defRPr sz="3300" b="1">
                <a:solidFill>
                  <a:srgbClr val="22294D"/>
                </a:solidFill>
                <a:latin typeface="Arial"/>
                <a:ea typeface="Arial"/>
                <a:cs typeface="Arial"/>
              </a:defRPr>
            </a:pPr>
            <a:r>
              <a:rPr sz="3300" b="1" dirty="0">
                <a:solidFill>
                  <a:srgbClr val="22294D"/>
                </a:solidFill>
                <a:latin typeface="Arial"/>
                <a:ea typeface="Arial"/>
                <a:cs typeface="Arial"/>
              </a:rPr>
              <a:t>Our </a:t>
            </a:r>
            <a:r>
              <a:rPr lang="en-US" sz="3300" b="1" dirty="0">
                <a:solidFill>
                  <a:srgbClr val="22294D"/>
                </a:solidFill>
                <a:latin typeface="Arial"/>
                <a:ea typeface="Arial"/>
                <a:cs typeface="Arial"/>
              </a:rPr>
              <a:t>P</a:t>
            </a:r>
            <a:r>
              <a:rPr sz="3300" b="1" dirty="0">
                <a:solidFill>
                  <a:srgbClr val="22294D"/>
                </a:solidFill>
                <a:latin typeface="Arial"/>
                <a:ea typeface="Arial"/>
                <a:cs typeface="Arial"/>
              </a:rPr>
              <a:t>urpose</a:t>
            </a:r>
          </a:p>
        </p:txBody>
      </p:sp>
      <p:sp>
        <p:nvSpPr>
          <p:cNvPr id="2" name="Rectangle 1">
            <a:extLst>
              <a:ext uri="{FF2B5EF4-FFF2-40B4-BE49-F238E27FC236}">
                <a16:creationId xmlns:a16="http://schemas.microsoft.com/office/drawing/2014/main" id="{2ABC2683-CBE2-416A-A109-58262F84AB31}"/>
              </a:ext>
            </a:extLst>
          </p:cNvPr>
          <p:cNvSpPr>
            <a:spLocks noGrp="1"/>
          </p:cNvSpPr>
          <p:nvPr/>
        </p:nvSpPr>
        <p:spPr>
          <a:xfrm>
            <a:off x="11182350" y="6305550"/>
            <a:ext cx="419100" cy="2667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03</a:t>
            </a:r>
          </a:p>
        </p:txBody>
      </p:sp>
      <p:sp>
        <p:nvSpPr>
          <p:cNvPr id="3" name="Rectangle 2">
            <a:extLst>
              <a:ext uri="{FF2B5EF4-FFF2-40B4-BE49-F238E27FC236}">
                <a16:creationId xmlns:a16="http://schemas.microsoft.com/office/drawing/2014/main" id="{7E2EE11A-61BB-41DE-B5D8-848211FF8419}"/>
              </a:ext>
            </a:extLst>
          </p:cNvPr>
          <p:cNvSpPr>
            <a:spLocks noGrp="1"/>
          </p:cNvSpPr>
          <p:nvPr/>
        </p:nvSpPr>
        <p:spPr>
          <a:xfrm>
            <a:off x="609600" y="6267450"/>
            <a:ext cx="10096500" cy="28575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Founding purpose · About</a:t>
            </a:r>
          </a:p>
        </p:txBody>
      </p:sp>
      <p:sp>
        <p:nvSpPr>
          <p:cNvPr id="90" name="Rectangle 90">
            <a:extLst>
              <a:ext uri="{FF2B5EF4-FFF2-40B4-BE49-F238E27FC236}">
                <a16:creationId xmlns:a16="http://schemas.microsoft.com/office/drawing/2014/main" id="{5F78F053-5EE4-4D39-BE44-644A556911C7}"/>
              </a:ext>
            </a:extLst>
          </p:cNvPr>
          <p:cNvSpPr>
            <a:spLocks noGrp="1"/>
          </p:cNvSpPr>
          <p:nvPr/>
        </p:nvSpPr>
        <p:spPr>
          <a:xfrm>
            <a:off x="609600" y="1257300"/>
            <a:ext cx="10572750" cy="35000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TCFS meets twice a year to share governance experience statewide, timed with the AAUP annual meeting.</a:t>
            </a:r>
          </a:p>
        </p:txBody>
      </p:sp>
      <p:sp>
        <p:nvSpPr>
          <p:cNvPr id="93" name="Gold Number Badge"/>
          <p:cNvSpPr/>
          <p:nvPr/>
        </p:nvSpPr>
        <p:spPr>
          <a:xfrm>
            <a:off x="589162" y="2075062"/>
            <a:ext cx="660000" cy="660000"/>
          </a:xfrm>
          <a:prstGeom prst="ellipse">
            <a:avLst/>
          </a:prstGeom>
          <a:solidFill>
            <a:srgbClr val="C9A227"/>
          </a:solidFill>
          <a:ln>
            <a:noFill/>
          </a:ln>
        </p:spPr>
        <p:txBody>
          <a:bodyPr/>
          <a:lstStyle/>
          <a:p>
            <a:endParaRPr/>
          </a:p>
        </p:txBody>
      </p:sp>
      <p:sp>
        <p:nvSpPr>
          <p:cNvPr id="4" name="Rectangle 3">
            <a:extLst>
              <a:ext uri="{FF2B5EF4-FFF2-40B4-BE49-F238E27FC236}">
                <a16:creationId xmlns:a16="http://schemas.microsoft.com/office/drawing/2014/main" id="{BF83BCC9-87DD-4F64-A118-2A1D3AA5EADB}"/>
              </a:ext>
            </a:extLst>
          </p:cNvPr>
          <p:cNvSpPr>
            <a:spLocks noGrp="1"/>
          </p:cNvSpPr>
          <p:nvPr/>
        </p:nvSpPr>
        <p:spPr>
          <a:xfrm>
            <a:off x="589162" y="2075062"/>
            <a:ext cx="660000" cy="6600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1</a:t>
            </a:r>
          </a:p>
        </p:txBody>
      </p:sp>
      <p:sp>
        <p:nvSpPr>
          <p:cNvPr id="5" name="Rectangle 4">
            <a:extLst>
              <a:ext uri="{FF2B5EF4-FFF2-40B4-BE49-F238E27FC236}">
                <a16:creationId xmlns:a16="http://schemas.microsoft.com/office/drawing/2014/main" id="{D291A442-E213-4192-AE4D-F681AF2D6645}"/>
              </a:ext>
            </a:extLst>
          </p:cNvPr>
          <p:cNvSpPr>
            <a:spLocks noGrp="1"/>
          </p:cNvSpPr>
          <p:nvPr/>
        </p:nvSpPr>
        <p:spPr>
          <a:xfrm>
            <a:off x="1524000" y="2057400"/>
            <a:ext cx="9810750" cy="3810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Coordination</a:t>
            </a:r>
          </a:p>
        </p:txBody>
      </p:sp>
      <p:sp>
        <p:nvSpPr>
          <p:cNvPr id="6" name="Rectangle 5">
            <a:extLst>
              <a:ext uri="{FF2B5EF4-FFF2-40B4-BE49-F238E27FC236}">
                <a16:creationId xmlns:a16="http://schemas.microsoft.com/office/drawing/2014/main" id="{5F78F053-5EE4-4D39-BE44-644A556911C7}"/>
              </a:ext>
            </a:extLst>
          </p:cNvPr>
          <p:cNvSpPr>
            <a:spLocks noGrp="1"/>
          </p:cNvSpPr>
          <p:nvPr/>
        </p:nvSpPr>
        <p:spPr>
          <a:xfrm>
            <a:off x="1524000" y="2524125"/>
            <a:ext cx="9810750" cy="65000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Maintaining communication and coordination among faculty governance organizations statewide.</a:t>
            </a:r>
          </a:p>
        </p:txBody>
      </p:sp>
      <p:sp>
        <p:nvSpPr>
          <p:cNvPr id="94" name="Gold Number Badge"/>
          <p:cNvSpPr/>
          <p:nvPr/>
        </p:nvSpPr>
        <p:spPr>
          <a:xfrm>
            <a:off x="589162" y="3441728"/>
            <a:ext cx="660000" cy="660000"/>
          </a:xfrm>
          <a:prstGeom prst="ellipse">
            <a:avLst/>
          </a:prstGeom>
          <a:solidFill>
            <a:srgbClr val="C9A227"/>
          </a:solidFill>
          <a:ln>
            <a:noFill/>
          </a:ln>
        </p:spPr>
        <p:txBody>
          <a:bodyPr/>
          <a:lstStyle/>
          <a:p>
            <a:endParaRPr/>
          </a:p>
        </p:txBody>
      </p:sp>
      <p:sp>
        <p:nvSpPr>
          <p:cNvPr id="7" name="Rectangle 6">
            <a:extLst>
              <a:ext uri="{FF2B5EF4-FFF2-40B4-BE49-F238E27FC236}">
                <a16:creationId xmlns:a16="http://schemas.microsoft.com/office/drawing/2014/main" id="{EA0D796E-10A2-4573-9A35-A7C63FA2AC47}"/>
              </a:ext>
            </a:extLst>
          </p:cNvPr>
          <p:cNvSpPr>
            <a:spLocks noGrp="1"/>
          </p:cNvSpPr>
          <p:nvPr/>
        </p:nvSpPr>
        <p:spPr>
          <a:xfrm>
            <a:off x="589162" y="3441728"/>
            <a:ext cx="660000" cy="6600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2</a:t>
            </a:r>
          </a:p>
        </p:txBody>
      </p:sp>
      <p:sp>
        <p:nvSpPr>
          <p:cNvPr id="8" name="Rectangle 7">
            <a:extLst>
              <a:ext uri="{FF2B5EF4-FFF2-40B4-BE49-F238E27FC236}">
                <a16:creationId xmlns:a16="http://schemas.microsoft.com/office/drawing/2014/main" id="{E3E690C9-6E93-406B-A6AC-6EEDA9B2B77E}"/>
              </a:ext>
            </a:extLst>
          </p:cNvPr>
          <p:cNvSpPr>
            <a:spLocks noGrp="1"/>
          </p:cNvSpPr>
          <p:nvPr/>
        </p:nvSpPr>
        <p:spPr>
          <a:xfrm>
            <a:off x="1524000" y="3424066"/>
            <a:ext cx="9810750" cy="3810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Support</a:t>
            </a:r>
          </a:p>
        </p:txBody>
      </p:sp>
      <p:sp>
        <p:nvSpPr>
          <p:cNvPr id="9" name="Rectangle 8">
            <a:extLst>
              <a:ext uri="{FF2B5EF4-FFF2-40B4-BE49-F238E27FC236}">
                <a16:creationId xmlns:a16="http://schemas.microsoft.com/office/drawing/2014/main" id="{59E15955-1347-4495-BDB2-29AE89DE939D}"/>
              </a:ext>
            </a:extLst>
          </p:cNvPr>
          <p:cNvSpPr>
            <a:spLocks noGrp="1"/>
          </p:cNvSpPr>
          <p:nvPr/>
        </p:nvSpPr>
        <p:spPr>
          <a:xfrm>
            <a:off x="1524000" y="3890791"/>
            <a:ext cx="9810750" cy="65000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Assisting faculty governance organizations in carrying out their responsibilities.</a:t>
            </a:r>
          </a:p>
        </p:txBody>
      </p:sp>
      <p:sp>
        <p:nvSpPr>
          <p:cNvPr id="95" name="Gold Number Badge"/>
          <p:cNvSpPr/>
          <p:nvPr/>
        </p:nvSpPr>
        <p:spPr>
          <a:xfrm>
            <a:off x="589162" y="4808394"/>
            <a:ext cx="660000" cy="660000"/>
          </a:xfrm>
          <a:prstGeom prst="ellipse">
            <a:avLst/>
          </a:prstGeom>
          <a:solidFill>
            <a:srgbClr val="C9A227"/>
          </a:solidFill>
          <a:ln>
            <a:noFill/>
          </a:ln>
        </p:spPr>
        <p:txBody>
          <a:bodyPr/>
          <a:lstStyle/>
          <a:p>
            <a:endParaRPr/>
          </a:p>
        </p:txBody>
      </p:sp>
      <p:sp>
        <p:nvSpPr>
          <p:cNvPr id="10" name="Rectangle 9">
            <a:extLst>
              <a:ext uri="{FF2B5EF4-FFF2-40B4-BE49-F238E27FC236}">
                <a16:creationId xmlns:a16="http://schemas.microsoft.com/office/drawing/2014/main" id="{9AA4F8C0-BB8D-417F-95D3-8D0873DB7596}"/>
              </a:ext>
            </a:extLst>
          </p:cNvPr>
          <p:cNvSpPr>
            <a:spLocks noGrp="1"/>
          </p:cNvSpPr>
          <p:nvPr/>
        </p:nvSpPr>
        <p:spPr>
          <a:xfrm>
            <a:off x="589162" y="4808394"/>
            <a:ext cx="660000" cy="6600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3</a:t>
            </a:r>
          </a:p>
        </p:txBody>
      </p:sp>
      <p:sp>
        <p:nvSpPr>
          <p:cNvPr id="11" name="Rectangle 10">
            <a:extLst>
              <a:ext uri="{FF2B5EF4-FFF2-40B4-BE49-F238E27FC236}">
                <a16:creationId xmlns:a16="http://schemas.microsoft.com/office/drawing/2014/main" id="{F246B77C-B6AB-421D-864F-748B309B4E5A}"/>
              </a:ext>
            </a:extLst>
          </p:cNvPr>
          <p:cNvSpPr>
            <a:spLocks noGrp="1"/>
          </p:cNvSpPr>
          <p:nvPr/>
        </p:nvSpPr>
        <p:spPr>
          <a:xfrm>
            <a:off x="1524000" y="4790732"/>
            <a:ext cx="9810750" cy="3810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Representation</a:t>
            </a:r>
          </a:p>
        </p:txBody>
      </p:sp>
      <p:sp>
        <p:nvSpPr>
          <p:cNvPr id="12" name="Rectangle 11">
            <a:extLst>
              <a:ext uri="{FF2B5EF4-FFF2-40B4-BE49-F238E27FC236}">
                <a16:creationId xmlns:a16="http://schemas.microsoft.com/office/drawing/2014/main" id="{9D137E07-6C96-4F1A-9EB7-35B123F2EC0D}"/>
              </a:ext>
            </a:extLst>
          </p:cNvPr>
          <p:cNvSpPr>
            <a:spLocks noGrp="1"/>
          </p:cNvSpPr>
          <p:nvPr/>
        </p:nvSpPr>
        <p:spPr>
          <a:xfrm>
            <a:off x="1524000" y="5257457"/>
            <a:ext cx="9810750" cy="65000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Representing faculty governance organizations’ professional standards and academic responsibility to government and other bodies.</a:t>
            </a:r>
          </a:p>
        </p:txBody>
      </p:sp>
      <p:cxnSp>
        <p:nvCxnSpPr>
          <p:cNvPr id="92" name="Gold Footer Divider"/>
          <p:cNvCxnSpPr/>
          <p:nvPr/>
        </p:nvCxnSpPr>
        <p:spPr>
          <a:xfrm>
            <a:off x="609600" y="6195060"/>
            <a:ext cx="10972750" cy="0"/>
          </a:xfrm>
          <a:prstGeom prst="line">
            <a:avLst/>
          </a:prstGeom>
          <a:ln w="9525">
            <a:solidFill>
              <a:srgbClr val="C9A227"/>
            </a:solidFill>
          </a:ln>
        </p:spPr>
      </p:cxnSp>
    </p:spTree>
    <p:extLst>
      <p:ext uri="{BB962C8B-B14F-4D97-AF65-F5344CB8AC3E}">
        <p14:creationId xmlns:p14="http://schemas.microsoft.com/office/powerpoint/2010/main" val="1966209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Gold Border Frame"/>
          <p:cNvSpPr/>
          <p:nvPr/>
        </p:nvSpPr>
        <p:spPr>
          <a:xfrm>
            <a:off x="228600" y="228600"/>
            <a:ext cx="11734800" cy="6400800"/>
          </a:xfrm>
          <a:prstGeom prst="rect">
            <a:avLst/>
          </a:prstGeom>
          <a:noFill/>
          <a:ln w="19050">
            <a:solidFill>
              <a:srgbClr val="C9A227"/>
            </a:solidFill>
          </a:ln>
        </p:spPr>
        <p:txBody>
          <a:bodyPr/>
          <a:lstStyle/>
          <a:p>
            <a:endParaRPr/>
          </a:p>
        </p:txBody>
      </p:sp>
      <p:sp>
        <p:nvSpPr>
          <p:cNvPr id="16" name="Rectangle 15">
            <a:extLst>
              <a:ext uri="{FF2B5EF4-FFF2-40B4-BE49-F238E27FC236}">
                <a16:creationId xmlns:a16="http://schemas.microsoft.com/office/drawing/2014/main" id="{1A2E276A-20B4-43C4-9F7F-68231B4C5748}"/>
              </a:ext>
            </a:extLst>
          </p:cNvPr>
          <p:cNvSpPr>
            <a:spLocks noGrp="1"/>
          </p:cNvSpPr>
          <p:nvPr/>
        </p:nvSpPr>
        <p:spPr>
          <a:xfrm>
            <a:off x="609600" y="457200"/>
            <a:ext cx="10572750" cy="619125"/>
          </a:xfrm>
          <a:prstGeom prst="rect">
            <a:avLst/>
          </a:prstGeom>
          <a:noFill/>
          <a:ln w="0">
            <a:noFill/>
          </a:ln>
        </p:spPr>
        <p:txBody>
          <a:bodyPr lIns="0" tIns="0" rIns="0" bIns="0" anchor="t">
            <a:noAutofit/>
          </a:bodyPr>
          <a:lstStyle/>
          <a:p>
            <a:pPr>
              <a:defRPr sz="3300" b="1">
                <a:solidFill>
                  <a:srgbClr val="22294D"/>
                </a:solidFill>
                <a:latin typeface="Arial"/>
                <a:ea typeface="Arial"/>
                <a:cs typeface="Arial"/>
              </a:defRPr>
            </a:pPr>
            <a:r>
              <a:rPr sz="3300" b="1">
                <a:solidFill>
                  <a:srgbClr val="22294D"/>
                </a:solidFill>
                <a:latin typeface="Arial"/>
                <a:ea typeface="Arial"/>
                <a:cs typeface="Arial"/>
              </a:rPr>
              <a:t>What TCFS does</a:t>
            </a:r>
          </a:p>
        </p:txBody>
      </p:sp>
      <p:sp>
        <p:nvSpPr>
          <p:cNvPr id="2" name="Rectangle 1">
            <a:extLst>
              <a:ext uri="{FF2B5EF4-FFF2-40B4-BE49-F238E27FC236}">
                <a16:creationId xmlns:a16="http://schemas.microsoft.com/office/drawing/2014/main" id="{2ABC2683-CBE2-416A-A109-58262F84AB31}"/>
              </a:ext>
            </a:extLst>
          </p:cNvPr>
          <p:cNvSpPr>
            <a:spLocks noGrp="1"/>
          </p:cNvSpPr>
          <p:nvPr/>
        </p:nvSpPr>
        <p:spPr>
          <a:xfrm>
            <a:off x="11182350" y="6305550"/>
            <a:ext cx="419100" cy="2667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04</a:t>
            </a:r>
          </a:p>
        </p:txBody>
      </p:sp>
      <p:sp>
        <p:nvSpPr>
          <p:cNvPr id="3" name="Rectangle 2">
            <a:extLst>
              <a:ext uri="{FF2B5EF4-FFF2-40B4-BE49-F238E27FC236}">
                <a16:creationId xmlns:a16="http://schemas.microsoft.com/office/drawing/2014/main" id="{7E2EE11A-61BB-41DE-B5D8-848211FF8419}"/>
              </a:ext>
            </a:extLst>
          </p:cNvPr>
          <p:cNvSpPr>
            <a:spLocks noGrp="1"/>
          </p:cNvSpPr>
          <p:nvPr/>
        </p:nvSpPr>
        <p:spPr>
          <a:xfrm>
            <a:off x="609600" y="6267450"/>
            <a:ext cx="10096500" cy="28575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Ongoing programs · About</a:t>
            </a:r>
          </a:p>
        </p:txBody>
      </p:sp>
      <p:sp>
        <p:nvSpPr>
          <p:cNvPr id="19" name="Gold Number Badge"/>
          <p:cNvSpPr/>
          <p:nvPr/>
        </p:nvSpPr>
        <p:spPr>
          <a:xfrm>
            <a:off x="589162" y="1589287"/>
            <a:ext cx="660000" cy="660000"/>
          </a:xfrm>
          <a:prstGeom prst="ellipse">
            <a:avLst/>
          </a:prstGeom>
          <a:solidFill>
            <a:srgbClr val="C9A227"/>
          </a:solidFill>
          <a:ln>
            <a:noFill/>
          </a:ln>
        </p:spPr>
        <p:txBody>
          <a:bodyPr/>
          <a:lstStyle/>
          <a:p>
            <a:endParaRPr/>
          </a:p>
        </p:txBody>
      </p:sp>
      <p:sp>
        <p:nvSpPr>
          <p:cNvPr id="4" name="Rectangle 3">
            <a:extLst>
              <a:ext uri="{FF2B5EF4-FFF2-40B4-BE49-F238E27FC236}">
                <a16:creationId xmlns:a16="http://schemas.microsoft.com/office/drawing/2014/main" id="{BF83BCC9-87DD-4F64-A118-2A1D3AA5EADB}"/>
              </a:ext>
            </a:extLst>
          </p:cNvPr>
          <p:cNvSpPr>
            <a:spLocks noGrp="1"/>
          </p:cNvSpPr>
          <p:nvPr/>
        </p:nvSpPr>
        <p:spPr>
          <a:xfrm>
            <a:off x="589162" y="1589287"/>
            <a:ext cx="660000" cy="6600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1</a:t>
            </a:r>
          </a:p>
        </p:txBody>
      </p:sp>
      <p:sp>
        <p:nvSpPr>
          <p:cNvPr id="5" name="Rectangle 4">
            <a:extLst>
              <a:ext uri="{FF2B5EF4-FFF2-40B4-BE49-F238E27FC236}">
                <a16:creationId xmlns:a16="http://schemas.microsoft.com/office/drawing/2014/main" id="{D291A442-E213-4192-AE4D-F681AF2D6645}"/>
              </a:ext>
            </a:extLst>
          </p:cNvPr>
          <p:cNvSpPr>
            <a:spLocks noGrp="1"/>
          </p:cNvSpPr>
          <p:nvPr/>
        </p:nvSpPr>
        <p:spPr>
          <a:xfrm>
            <a:off x="1524000" y="1571625"/>
            <a:ext cx="9810750" cy="3810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Leadership workshops</a:t>
            </a:r>
          </a:p>
        </p:txBody>
      </p:sp>
      <p:sp>
        <p:nvSpPr>
          <p:cNvPr id="6" name="Rectangle 5">
            <a:extLst>
              <a:ext uri="{FF2B5EF4-FFF2-40B4-BE49-F238E27FC236}">
                <a16:creationId xmlns:a16="http://schemas.microsoft.com/office/drawing/2014/main" id="{5F78F053-5EE4-4D39-BE44-644A556911C7}"/>
              </a:ext>
            </a:extLst>
          </p:cNvPr>
          <p:cNvSpPr>
            <a:spLocks noGrp="1"/>
          </p:cNvSpPr>
          <p:nvPr/>
        </p:nvSpPr>
        <p:spPr>
          <a:xfrm>
            <a:off x="1524000" y="1990725"/>
            <a:ext cx="9810750" cy="51435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Conducts workshops for faculty leaders on college and university governance topics.</a:t>
            </a:r>
          </a:p>
        </p:txBody>
      </p:sp>
      <p:sp>
        <p:nvSpPr>
          <p:cNvPr id="20" name="Gold Number Badge"/>
          <p:cNvSpPr/>
          <p:nvPr/>
        </p:nvSpPr>
        <p:spPr>
          <a:xfrm>
            <a:off x="589162" y="2656087"/>
            <a:ext cx="660000" cy="660000"/>
          </a:xfrm>
          <a:prstGeom prst="ellipse">
            <a:avLst/>
          </a:prstGeom>
          <a:solidFill>
            <a:srgbClr val="C9A227"/>
          </a:solidFill>
          <a:ln>
            <a:noFill/>
          </a:ln>
        </p:spPr>
        <p:txBody>
          <a:bodyPr/>
          <a:lstStyle/>
          <a:p>
            <a:endParaRPr/>
          </a:p>
        </p:txBody>
      </p:sp>
      <p:sp>
        <p:nvSpPr>
          <p:cNvPr id="7" name="Rectangle 6">
            <a:extLst>
              <a:ext uri="{FF2B5EF4-FFF2-40B4-BE49-F238E27FC236}">
                <a16:creationId xmlns:a16="http://schemas.microsoft.com/office/drawing/2014/main" id="{EA0D796E-10A2-4573-9A35-A7C63FA2AC47}"/>
              </a:ext>
            </a:extLst>
          </p:cNvPr>
          <p:cNvSpPr>
            <a:spLocks noGrp="1"/>
          </p:cNvSpPr>
          <p:nvPr/>
        </p:nvSpPr>
        <p:spPr>
          <a:xfrm>
            <a:off x="589162" y="2656087"/>
            <a:ext cx="660000" cy="6600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2</a:t>
            </a:r>
          </a:p>
        </p:txBody>
      </p:sp>
      <p:sp>
        <p:nvSpPr>
          <p:cNvPr id="8" name="Rectangle 7">
            <a:extLst>
              <a:ext uri="{FF2B5EF4-FFF2-40B4-BE49-F238E27FC236}">
                <a16:creationId xmlns:a16="http://schemas.microsoft.com/office/drawing/2014/main" id="{E3E690C9-6E93-406B-A6AC-6EEDA9B2B77E}"/>
              </a:ext>
            </a:extLst>
          </p:cNvPr>
          <p:cNvSpPr>
            <a:spLocks noGrp="1"/>
          </p:cNvSpPr>
          <p:nvPr/>
        </p:nvSpPr>
        <p:spPr>
          <a:xfrm>
            <a:off x="1524000" y="2638425"/>
            <a:ext cx="9810750" cy="3810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Member web resources</a:t>
            </a:r>
          </a:p>
        </p:txBody>
      </p:sp>
      <p:sp>
        <p:nvSpPr>
          <p:cNvPr id="9" name="Rectangle 8">
            <a:extLst>
              <a:ext uri="{FF2B5EF4-FFF2-40B4-BE49-F238E27FC236}">
                <a16:creationId xmlns:a16="http://schemas.microsoft.com/office/drawing/2014/main" id="{59E15955-1347-4495-BDB2-29AE89DE939D}"/>
              </a:ext>
            </a:extLst>
          </p:cNvPr>
          <p:cNvSpPr>
            <a:spLocks noGrp="1"/>
          </p:cNvSpPr>
          <p:nvPr/>
        </p:nvSpPr>
        <p:spPr>
          <a:xfrm>
            <a:off x="1524000" y="3057525"/>
            <a:ext cx="9810750" cy="51435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Maintains a website with links to member campus governance pages.</a:t>
            </a:r>
          </a:p>
        </p:txBody>
      </p:sp>
      <p:sp>
        <p:nvSpPr>
          <p:cNvPr id="21" name="Gold Number Badge"/>
          <p:cNvSpPr/>
          <p:nvPr/>
        </p:nvSpPr>
        <p:spPr>
          <a:xfrm>
            <a:off x="589162" y="3722887"/>
            <a:ext cx="660000" cy="660000"/>
          </a:xfrm>
          <a:prstGeom prst="ellipse">
            <a:avLst/>
          </a:prstGeom>
          <a:solidFill>
            <a:srgbClr val="C9A227"/>
          </a:solidFill>
          <a:ln>
            <a:noFill/>
          </a:ln>
        </p:spPr>
        <p:txBody>
          <a:bodyPr/>
          <a:lstStyle/>
          <a:p>
            <a:endParaRPr/>
          </a:p>
        </p:txBody>
      </p:sp>
      <p:sp>
        <p:nvSpPr>
          <p:cNvPr id="10" name="Rectangle 9">
            <a:extLst>
              <a:ext uri="{FF2B5EF4-FFF2-40B4-BE49-F238E27FC236}">
                <a16:creationId xmlns:a16="http://schemas.microsoft.com/office/drawing/2014/main" id="{9AA4F8C0-BB8D-417F-95D3-8D0873DB7596}"/>
              </a:ext>
            </a:extLst>
          </p:cNvPr>
          <p:cNvSpPr>
            <a:spLocks noGrp="1"/>
          </p:cNvSpPr>
          <p:nvPr/>
        </p:nvSpPr>
        <p:spPr>
          <a:xfrm>
            <a:off x="589162" y="3722887"/>
            <a:ext cx="660000" cy="6600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3</a:t>
            </a:r>
          </a:p>
        </p:txBody>
      </p:sp>
      <p:sp>
        <p:nvSpPr>
          <p:cNvPr id="11" name="Rectangle 10">
            <a:extLst>
              <a:ext uri="{FF2B5EF4-FFF2-40B4-BE49-F238E27FC236}">
                <a16:creationId xmlns:a16="http://schemas.microsoft.com/office/drawing/2014/main" id="{F246B77C-B6AB-421D-864F-748B309B4E5A}"/>
              </a:ext>
            </a:extLst>
          </p:cNvPr>
          <p:cNvSpPr>
            <a:spLocks noGrp="1"/>
          </p:cNvSpPr>
          <p:nvPr/>
        </p:nvSpPr>
        <p:spPr>
          <a:xfrm>
            <a:off x="1524000" y="3705225"/>
            <a:ext cx="9810750" cy="3810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Information sharing</a:t>
            </a:r>
          </a:p>
        </p:txBody>
      </p:sp>
      <p:sp>
        <p:nvSpPr>
          <p:cNvPr id="12" name="Rectangle 11">
            <a:extLst>
              <a:ext uri="{FF2B5EF4-FFF2-40B4-BE49-F238E27FC236}">
                <a16:creationId xmlns:a16="http://schemas.microsoft.com/office/drawing/2014/main" id="{9D137E07-6C96-4F1A-9EB7-35B123F2EC0D}"/>
              </a:ext>
            </a:extLst>
          </p:cNvPr>
          <p:cNvSpPr>
            <a:spLocks noGrp="1"/>
          </p:cNvSpPr>
          <p:nvPr/>
        </p:nvSpPr>
        <p:spPr>
          <a:xfrm>
            <a:off x="1524000" y="4124325"/>
            <a:ext cx="9810750" cy="51435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Responds to requests for information on faculty governance topics.</a:t>
            </a:r>
          </a:p>
        </p:txBody>
      </p:sp>
      <p:sp>
        <p:nvSpPr>
          <p:cNvPr id="22" name="Gold Number Badge"/>
          <p:cNvSpPr/>
          <p:nvPr/>
        </p:nvSpPr>
        <p:spPr>
          <a:xfrm>
            <a:off x="589162" y="4789687"/>
            <a:ext cx="660000" cy="660000"/>
          </a:xfrm>
          <a:prstGeom prst="ellipse">
            <a:avLst/>
          </a:prstGeom>
          <a:solidFill>
            <a:srgbClr val="C9A227"/>
          </a:solidFill>
          <a:ln>
            <a:noFill/>
          </a:ln>
        </p:spPr>
        <p:txBody>
          <a:bodyPr/>
          <a:lstStyle/>
          <a:p>
            <a:endParaRPr/>
          </a:p>
        </p:txBody>
      </p:sp>
      <p:sp>
        <p:nvSpPr>
          <p:cNvPr id="13" name="Rectangle 12">
            <a:extLst>
              <a:ext uri="{FF2B5EF4-FFF2-40B4-BE49-F238E27FC236}">
                <a16:creationId xmlns:a16="http://schemas.microsoft.com/office/drawing/2014/main" id="{401A8FCC-5C1B-43A9-9469-4B73A38B07FB}"/>
              </a:ext>
            </a:extLst>
          </p:cNvPr>
          <p:cNvSpPr>
            <a:spLocks noGrp="1"/>
          </p:cNvSpPr>
          <p:nvPr/>
        </p:nvSpPr>
        <p:spPr>
          <a:xfrm>
            <a:off x="589162" y="4789687"/>
            <a:ext cx="660000" cy="6600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4</a:t>
            </a:r>
          </a:p>
        </p:txBody>
      </p:sp>
      <p:sp>
        <p:nvSpPr>
          <p:cNvPr id="14" name="Rectangle 13">
            <a:extLst>
              <a:ext uri="{FF2B5EF4-FFF2-40B4-BE49-F238E27FC236}">
                <a16:creationId xmlns:a16="http://schemas.microsoft.com/office/drawing/2014/main" id="{6CC19DC9-70DC-4C15-82AC-4697A7AE89DB}"/>
              </a:ext>
            </a:extLst>
          </p:cNvPr>
          <p:cNvSpPr>
            <a:spLocks noGrp="1"/>
          </p:cNvSpPr>
          <p:nvPr/>
        </p:nvSpPr>
        <p:spPr>
          <a:xfrm>
            <a:off x="1524000" y="4772025"/>
            <a:ext cx="9810750" cy="3810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Statewide representation</a:t>
            </a:r>
          </a:p>
        </p:txBody>
      </p:sp>
      <p:sp>
        <p:nvSpPr>
          <p:cNvPr id="15" name="Rectangle 14">
            <a:extLst>
              <a:ext uri="{FF2B5EF4-FFF2-40B4-BE49-F238E27FC236}">
                <a16:creationId xmlns:a16="http://schemas.microsoft.com/office/drawing/2014/main" id="{AD2DBAC6-106D-4E76-93E2-ABB15B970584}"/>
              </a:ext>
            </a:extLst>
          </p:cNvPr>
          <p:cNvSpPr>
            <a:spLocks noGrp="1"/>
          </p:cNvSpPr>
          <p:nvPr/>
        </p:nvSpPr>
        <p:spPr>
          <a:xfrm>
            <a:off x="1524000" y="5191125"/>
            <a:ext cx="9810750" cy="51435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Represents member organizations’ views statewide when approved by TCFS.</a:t>
            </a:r>
          </a:p>
        </p:txBody>
      </p:sp>
      <p:cxnSp>
        <p:nvCxnSpPr>
          <p:cNvPr id="18" name="Gold Footer Divider"/>
          <p:cNvCxnSpPr/>
          <p:nvPr/>
        </p:nvCxnSpPr>
        <p:spPr>
          <a:xfrm>
            <a:off x="609600" y="6195060"/>
            <a:ext cx="10972750" cy="0"/>
          </a:xfrm>
          <a:prstGeom prst="line">
            <a:avLst/>
          </a:prstGeom>
          <a:ln w="9525">
            <a:solidFill>
              <a:srgbClr val="C9A227"/>
            </a:solidFill>
          </a:ln>
        </p:spPr>
      </p:cxnSp>
    </p:spTree>
    <p:extLst>
      <p:ext uri="{BB962C8B-B14F-4D97-AF65-F5344CB8AC3E}">
        <p14:creationId xmlns:p14="http://schemas.microsoft.com/office/powerpoint/2010/main" val="1966209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Gold Border Frame"/>
          <p:cNvSpPr/>
          <p:nvPr/>
        </p:nvSpPr>
        <p:spPr>
          <a:xfrm>
            <a:off x="228600" y="228600"/>
            <a:ext cx="11734800" cy="6400800"/>
          </a:xfrm>
          <a:prstGeom prst="rect">
            <a:avLst/>
          </a:prstGeom>
          <a:noFill/>
          <a:ln w="19050">
            <a:solidFill>
              <a:srgbClr val="C9A227"/>
            </a:solidFill>
          </a:ln>
        </p:spPr>
        <p:txBody>
          <a:bodyPr/>
          <a:lstStyle/>
          <a:p>
            <a:endParaRPr/>
          </a:p>
        </p:txBody>
      </p:sp>
      <p:sp>
        <p:nvSpPr>
          <p:cNvPr id="14" name="Rectangle 13">
            <a:extLst>
              <a:ext uri="{FF2B5EF4-FFF2-40B4-BE49-F238E27FC236}">
                <a16:creationId xmlns:a16="http://schemas.microsoft.com/office/drawing/2014/main" id="{6CA2EE5D-F9EF-4736-80E1-A2C14984ACC2}"/>
              </a:ext>
            </a:extLst>
          </p:cNvPr>
          <p:cNvSpPr>
            <a:spLocks noGrp="1"/>
          </p:cNvSpPr>
          <p:nvPr/>
        </p:nvSpPr>
        <p:spPr>
          <a:xfrm>
            <a:off x="609600" y="457200"/>
            <a:ext cx="10572750" cy="619125"/>
          </a:xfrm>
          <a:prstGeom prst="rect">
            <a:avLst/>
          </a:prstGeom>
          <a:noFill/>
          <a:ln w="0">
            <a:noFill/>
          </a:ln>
        </p:spPr>
        <p:txBody>
          <a:bodyPr lIns="0" tIns="0" rIns="0" bIns="0" anchor="t">
            <a:noAutofit/>
          </a:bodyPr>
          <a:lstStyle/>
          <a:p>
            <a:pPr>
              <a:defRPr sz="3300" b="1">
                <a:solidFill>
                  <a:srgbClr val="22294D"/>
                </a:solidFill>
                <a:latin typeface="Arial"/>
                <a:ea typeface="Arial"/>
                <a:cs typeface="Arial"/>
              </a:defRPr>
            </a:pPr>
            <a:r>
              <a:rPr lang="en-US" sz="3300" b="1" dirty="0">
                <a:solidFill>
                  <a:srgbClr val="22294D"/>
                </a:solidFill>
                <a:latin typeface="Arial"/>
                <a:ea typeface="Arial"/>
                <a:cs typeface="Arial"/>
              </a:rPr>
              <a:t>Our W</a:t>
            </a:r>
            <a:r>
              <a:rPr sz="3300" b="1" dirty="0">
                <a:solidFill>
                  <a:srgbClr val="22294D"/>
                </a:solidFill>
                <a:latin typeface="Arial"/>
                <a:ea typeface="Arial"/>
                <a:cs typeface="Arial"/>
              </a:rPr>
              <a:t>ebsite</a:t>
            </a:r>
          </a:p>
        </p:txBody>
      </p:sp>
      <p:sp>
        <p:nvSpPr>
          <p:cNvPr id="2" name="Rectangle 1">
            <a:extLst>
              <a:ext uri="{FF2B5EF4-FFF2-40B4-BE49-F238E27FC236}">
                <a16:creationId xmlns:a16="http://schemas.microsoft.com/office/drawing/2014/main" id="{C8749A91-4110-4931-A3F4-03E8143B22F3}"/>
              </a:ext>
            </a:extLst>
          </p:cNvPr>
          <p:cNvSpPr>
            <a:spLocks noGrp="1"/>
          </p:cNvSpPr>
          <p:nvPr/>
        </p:nvSpPr>
        <p:spPr>
          <a:xfrm>
            <a:off x="11182350" y="6305550"/>
            <a:ext cx="419100" cy="2667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05</a:t>
            </a:r>
          </a:p>
        </p:txBody>
      </p:sp>
      <p:sp>
        <p:nvSpPr>
          <p:cNvPr id="3" name="Rectangle 2">
            <a:extLst>
              <a:ext uri="{FF2B5EF4-FFF2-40B4-BE49-F238E27FC236}">
                <a16:creationId xmlns:a16="http://schemas.microsoft.com/office/drawing/2014/main" id="{EE70D73E-CA3B-4FE7-934F-DB35FDA67B2E}"/>
              </a:ext>
            </a:extLst>
          </p:cNvPr>
          <p:cNvSpPr>
            <a:spLocks noGrp="1"/>
          </p:cNvSpPr>
          <p:nvPr/>
        </p:nvSpPr>
        <p:spPr>
          <a:xfrm>
            <a:off x="609600" y="6267450"/>
            <a:ext cx="10096500" cy="28575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hlinkClick r:id="rId3"/>
              </a:rPr>
              <a:t>txfacultysenates.org</a:t>
            </a:r>
          </a:p>
        </p:txBody>
      </p:sp>
      <p:sp>
        <p:nvSpPr>
          <p:cNvPr id="4" name="Rectangle 3">
            <a:extLst>
              <a:ext uri="{FF2B5EF4-FFF2-40B4-BE49-F238E27FC236}">
                <a16:creationId xmlns:a16="http://schemas.microsoft.com/office/drawing/2014/main" id="{359E01F8-FFB3-4E9D-85C3-5A7C1CD2E508}"/>
              </a:ext>
            </a:extLst>
          </p:cNvPr>
          <p:cNvSpPr>
            <a:spLocks noGrp="1"/>
          </p:cNvSpPr>
          <p:nvPr/>
        </p:nvSpPr>
        <p:spPr>
          <a:xfrm>
            <a:off x="1524000" y="1574800"/>
            <a:ext cx="9817100" cy="381000"/>
          </a:xfrm>
          <a:prstGeom prst="rect">
            <a:avLst/>
          </a:prstGeom>
          <a:noFill/>
          <a:ln w="0">
            <a:noFill/>
          </a:ln>
        </p:spPr>
        <p:txBody>
          <a:bodyPr lIns="0" tIns="0" rIns="0" bIns="0" anchor="t">
            <a:noAutofit/>
          </a:bodyPr>
          <a:lstStyle/>
          <a:p>
            <a:pPr>
              <a:defRPr sz="2175" b="1" u="none">
                <a:solidFill>
                  <a:srgbClr val="22294D"/>
                </a:solidFill>
                <a:latin typeface="Arial"/>
                <a:ea typeface="Arial"/>
                <a:cs typeface="Arial"/>
              </a:defRPr>
            </a:pPr>
            <a:r>
              <a:rPr sz="2175" b="1" u="none" dirty="0">
                <a:solidFill>
                  <a:srgbClr val="22294D"/>
                </a:solidFill>
                <a:latin typeface="Arial"/>
                <a:ea typeface="Arial"/>
                <a:cs typeface="Arial"/>
              </a:rPr>
              <a:t>About</a:t>
            </a:r>
          </a:p>
        </p:txBody>
      </p:sp>
      <p:sp>
        <p:nvSpPr>
          <p:cNvPr id="5" name="Rectangle 4">
            <a:extLst>
              <a:ext uri="{FF2B5EF4-FFF2-40B4-BE49-F238E27FC236}">
                <a16:creationId xmlns:a16="http://schemas.microsoft.com/office/drawing/2014/main" id="{82871D11-ECA6-4B7A-AE1F-1E1D0FC8208B}"/>
              </a:ext>
            </a:extLst>
          </p:cNvPr>
          <p:cNvSpPr>
            <a:spLocks noGrp="1"/>
          </p:cNvSpPr>
          <p:nvPr/>
        </p:nvSpPr>
        <p:spPr>
          <a:xfrm>
            <a:off x="1524000" y="1993900"/>
            <a:ext cx="9817100" cy="52070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Purpose, member institutions, and the constitution and bylaws</a:t>
            </a:r>
          </a:p>
        </p:txBody>
      </p:sp>
      <p:sp>
        <p:nvSpPr>
          <p:cNvPr id="6" name="Rectangle 5">
            <a:extLst>
              <a:ext uri="{FF2B5EF4-FFF2-40B4-BE49-F238E27FC236}">
                <a16:creationId xmlns:a16="http://schemas.microsoft.com/office/drawing/2014/main" id="{D58CE097-5B33-469C-84DD-FE457CB22BD8}"/>
              </a:ext>
            </a:extLst>
          </p:cNvPr>
          <p:cNvSpPr>
            <a:spLocks noGrp="1"/>
          </p:cNvSpPr>
          <p:nvPr/>
        </p:nvSpPr>
        <p:spPr>
          <a:xfrm>
            <a:off x="1524000" y="2641600"/>
            <a:ext cx="9817100" cy="381000"/>
          </a:xfrm>
          <a:prstGeom prst="rect">
            <a:avLst/>
          </a:prstGeom>
          <a:noFill/>
          <a:ln w="0">
            <a:noFill/>
          </a:ln>
        </p:spPr>
        <p:txBody>
          <a:bodyPr lIns="0" tIns="0" rIns="0" bIns="0" anchor="t">
            <a:noAutofit/>
          </a:bodyPr>
          <a:lstStyle/>
          <a:p>
            <a:pPr>
              <a:defRPr sz="2175" b="1" u="none">
                <a:solidFill>
                  <a:srgbClr val="22294D"/>
                </a:solidFill>
                <a:latin typeface="Arial"/>
                <a:ea typeface="Arial"/>
                <a:cs typeface="Arial"/>
              </a:defRPr>
            </a:pPr>
            <a:r>
              <a:rPr sz="2175" b="1" u="none" dirty="0">
                <a:solidFill>
                  <a:srgbClr val="22294D"/>
                </a:solidFill>
                <a:latin typeface="Arial"/>
                <a:ea typeface="Arial"/>
                <a:cs typeface="Arial"/>
              </a:rPr>
              <a:t>Organization</a:t>
            </a:r>
          </a:p>
        </p:txBody>
      </p:sp>
      <p:sp>
        <p:nvSpPr>
          <p:cNvPr id="7" name="Rectangle 6">
            <a:extLst>
              <a:ext uri="{FF2B5EF4-FFF2-40B4-BE49-F238E27FC236}">
                <a16:creationId xmlns:a16="http://schemas.microsoft.com/office/drawing/2014/main" id="{469A7CD9-B91F-468F-A49E-4BCF30A6F6DC}"/>
              </a:ext>
            </a:extLst>
          </p:cNvPr>
          <p:cNvSpPr>
            <a:spLocks noGrp="1"/>
          </p:cNvSpPr>
          <p:nvPr/>
        </p:nvSpPr>
        <p:spPr>
          <a:xfrm>
            <a:off x="1524000" y="3060700"/>
            <a:ext cx="9817100" cy="52070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Leadership contacts and regional alignment</a:t>
            </a:r>
          </a:p>
        </p:txBody>
      </p:sp>
      <p:sp>
        <p:nvSpPr>
          <p:cNvPr id="8" name="Rectangle 7">
            <a:extLst>
              <a:ext uri="{FF2B5EF4-FFF2-40B4-BE49-F238E27FC236}">
                <a16:creationId xmlns:a16="http://schemas.microsoft.com/office/drawing/2014/main" id="{CD82581D-1AF1-451E-BF42-2DDD26B235E8}"/>
              </a:ext>
            </a:extLst>
          </p:cNvPr>
          <p:cNvSpPr>
            <a:spLocks noGrp="1"/>
          </p:cNvSpPr>
          <p:nvPr/>
        </p:nvSpPr>
        <p:spPr>
          <a:xfrm>
            <a:off x="1524000" y="3708400"/>
            <a:ext cx="9817100" cy="381000"/>
          </a:xfrm>
          <a:prstGeom prst="rect">
            <a:avLst/>
          </a:prstGeom>
          <a:noFill/>
          <a:ln w="0">
            <a:noFill/>
          </a:ln>
        </p:spPr>
        <p:txBody>
          <a:bodyPr lIns="0" tIns="0" rIns="0" bIns="0" anchor="t">
            <a:noAutofit/>
          </a:bodyPr>
          <a:lstStyle/>
          <a:p>
            <a:pPr>
              <a:defRPr sz="2175" b="1" u="none">
                <a:solidFill>
                  <a:srgbClr val="22294D"/>
                </a:solidFill>
                <a:latin typeface="Arial"/>
                <a:ea typeface="Arial"/>
                <a:cs typeface="Arial"/>
              </a:defRPr>
            </a:pPr>
            <a:r>
              <a:rPr sz="2175" b="1" u="none" dirty="0">
                <a:solidFill>
                  <a:srgbClr val="22294D"/>
                </a:solidFill>
                <a:latin typeface="Arial"/>
                <a:ea typeface="Arial"/>
                <a:cs typeface="Arial"/>
              </a:rPr>
              <a:t>Meetings</a:t>
            </a:r>
          </a:p>
        </p:txBody>
      </p:sp>
      <p:sp>
        <p:nvSpPr>
          <p:cNvPr id="9" name="Rectangle 8">
            <a:extLst>
              <a:ext uri="{FF2B5EF4-FFF2-40B4-BE49-F238E27FC236}">
                <a16:creationId xmlns:a16="http://schemas.microsoft.com/office/drawing/2014/main" id="{A696FC91-AC9F-4E31-B291-DDA9CAEF3420}"/>
              </a:ext>
            </a:extLst>
          </p:cNvPr>
          <p:cNvSpPr>
            <a:spLocks noGrp="1"/>
          </p:cNvSpPr>
          <p:nvPr/>
        </p:nvSpPr>
        <p:spPr>
          <a:xfrm>
            <a:off x="1524000" y="4127500"/>
            <a:ext cx="9817100" cy="52070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Meeting dates and the role of Roundup Reports</a:t>
            </a:r>
          </a:p>
        </p:txBody>
      </p:sp>
      <p:sp>
        <p:nvSpPr>
          <p:cNvPr id="10" name="Rectangle 9">
            <a:extLst>
              <a:ext uri="{FF2B5EF4-FFF2-40B4-BE49-F238E27FC236}">
                <a16:creationId xmlns:a16="http://schemas.microsoft.com/office/drawing/2014/main" id="{EC8DD2CD-AAD7-450E-A245-D58DA169F275}"/>
              </a:ext>
            </a:extLst>
          </p:cNvPr>
          <p:cNvSpPr>
            <a:spLocks noGrp="1"/>
          </p:cNvSpPr>
          <p:nvPr/>
        </p:nvSpPr>
        <p:spPr>
          <a:xfrm>
            <a:off x="1524000" y="4775200"/>
            <a:ext cx="9817100" cy="381000"/>
          </a:xfrm>
          <a:prstGeom prst="rect">
            <a:avLst/>
          </a:prstGeom>
          <a:noFill/>
          <a:ln w="0">
            <a:noFill/>
          </a:ln>
        </p:spPr>
        <p:txBody>
          <a:bodyPr lIns="0" tIns="0" rIns="0" bIns="0" anchor="t">
            <a:noAutofit/>
          </a:bodyPr>
          <a:lstStyle/>
          <a:p>
            <a:pPr>
              <a:defRPr sz="2175" b="1" u="none">
                <a:solidFill>
                  <a:srgbClr val="22294D"/>
                </a:solidFill>
                <a:latin typeface="Arial"/>
                <a:ea typeface="Arial"/>
                <a:cs typeface="Arial"/>
              </a:defRPr>
            </a:pPr>
            <a:r>
              <a:rPr lang="en-US" sz="2175" b="1" u="none" dirty="0">
                <a:solidFill>
                  <a:srgbClr val="22294D"/>
                </a:solidFill>
                <a:latin typeface="Arial"/>
                <a:ea typeface="Arial"/>
                <a:cs typeface="Arial"/>
              </a:rPr>
              <a:t>Proceedings and Fees</a:t>
            </a:r>
          </a:p>
        </p:txBody>
      </p:sp>
      <p:sp>
        <p:nvSpPr>
          <p:cNvPr id="11" name="Rectangle 10">
            <a:extLst>
              <a:ext uri="{FF2B5EF4-FFF2-40B4-BE49-F238E27FC236}">
                <a16:creationId xmlns:a16="http://schemas.microsoft.com/office/drawing/2014/main" id="{71969EA6-1E4D-4A1A-9E12-74FFE80F9D67}"/>
              </a:ext>
            </a:extLst>
          </p:cNvPr>
          <p:cNvSpPr>
            <a:spLocks noGrp="1"/>
          </p:cNvSpPr>
          <p:nvPr/>
        </p:nvSpPr>
        <p:spPr>
          <a:xfrm>
            <a:off x="1524000" y="5194300"/>
            <a:ext cx="9817100" cy="52070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dirty="0">
                <a:solidFill>
                  <a:srgbClr val="242936"/>
                </a:solidFill>
                <a:latin typeface="Arial"/>
                <a:ea typeface="Arial"/>
                <a:cs typeface="Arial"/>
              </a:rPr>
              <a:t>Meeting records, registration details, and dues information</a:t>
            </a:r>
          </a:p>
        </p:txBody>
      </p:sp>
      <p:cxnSp>
        <p:nvCxnSpPr>
          <p:cNvPr id="16" name="Gold Footer Divider"/>
          <p:cNvCxnSpPr/>
          <p:nvPr/>
        </p:nvCxnSpPr>
        <p:spPr>
          <a:xfrm>
            <a:off x="609600" y="6195060"/>
            <a:ext cx="10972750" cy="0"/>
          </a:xfrm>
          <a:prstGeom prst="line">
            <a:avLst/>
          </a:prstGeom>
          <a:ln w="9525">
            <a:solidFill>
              <a:srgbClr val="C9A227"/>
            </a:solidFill>
          </a:ln>
        </p:spPr>
      </p:cxnSp>
      <p:sp>
        <p:nvSpPr>
          <p:cNvPr id="30" name="Gold Number Badge"/>
          <p:cNvSpPr/>
          <p:nvPr/>
        </p:nvSpPr>
        <p:spPr>
          <a:xfrm>
            <a:off x="584200" y="1587500"/>
            <a:ext cx="660400" cy="660400"/>
          </a:xfrm>
          <a:prstGeom prst="ellipse">
            <a:avLst/>
          </a:prstGeom>
          <a:solidFill>
            <a:srgbClr val="C9A227"/>
          </a:solidFill>
          <a:ln>
            <a:noFill/>
          </a:ln>
        </p:spPr>
        <p:txBody>
          <a:bodyPr/>
          <a:lstStyle/>
          <a:p>
            <a:endParaRPr/>
          </a:p>
        </p:txBody>
      </p:sp>
      <p:sp>
        <p:nvSpPr>
          <p:cNvPr id="31" name="Badge Number 1"/>
          <p:cNvSpPr>
            <a:spLocks noGrp="1"/>
          </p:cNvSpPr>
          <p:nvPr/>
        </p:nvSpPr>
        <p:spPr>
          <a:xfrm>
            <a:off x="584200" y="1587500"/>
            <a:ext cx="660400" cy="6604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1</a:t>
            </a:r>
          </a:p>
        </p:txBody>
      </p:sp>
      <p:sp>
        <p:nvSpPr>
          <p:cNvPr id="32" name="Gold Number Badge"/>
          <p:cNvSpPr/>
          <p:nvPr/>
        </p:nvSpPr>
        <p:spPr>
          <a:xfrm>
            <a:off x="584200" y="2654300"/>
            <a:ext cx="660400" cy="660400"/>
          </a:xfrm>
          <a:prstGeom prst="ellipse">
            <a:avLst/>
          </a:prstGeom>
          <a:solidFill>
            <a:srgbClr val="C9A227"/>
          </a:solidFill>
          <a:ln>
            <a:noFill/>
          </a:ln>
        </p:spPr>
        <p:txBody>
          <a:bodyPr/>
          <a:lstStyle/>
          <a:p>
            <a:endParaRPr/>
          </a:p>
        </p:txBody>
      </p:sp>
      <p:sp>
        <p:nvSpPr>
          <p:cNvPr id="33" name="Badge Number 2"/>
          <p:cNvSpPr>
            <a:spLocks noGrp="1"/>
          </p:cNvSpPr>
          <p:nvPr/>
        </p:nvSpPr>
        <p:spPr>
          <a:xfrm>
            <a:off x="584200" y="2654300"/>
            <a:ext cx="660400" cy="6604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2</a:t>
            </a:r>
          </a:p>
        </p:txBody>
      </p:sp>
      <p:sp>
        <p:nvSpPr>
          <p:cNvPr id="34" name="Gold Number Badge"/>
          <p:cNvSpPr/>
          <p:nvPr/>
        </p:nvSpPr>
        <p:spPr>
          <a:xfrm>
            <a:off x="584200" y="3721100"/>
            <a:ext cx="660400" cy="660400"/>
          </a:xfrm>
          <a:prstGeom prst="ellipse">
            <a:avLst/>
          </a:prstGeom>
          <a:solidFill>
            <a:srgbClr val="C9A227"/>
          </a:solidFill>
          <a:ln>
            <a:noFill/>
          </a:ln>
        </p:spPr>
        <p:txBody>
          <a:bodyPr/>
          <a:lstStyle/>
          <a:p>
            <a:endParaRPr/>
          </a:p>
        </p:txBody>
      </p:sp>
      <p:sp>
        <p:nvSpPr>
          <p:cNvPr id="35" name="Badge Number 3"/>
          <p:cNvSpPr>
            <a:spLocks noGrp="1"/>
          </p:cNvSpPr>
          <p:nvPr/>
        </p:nvSpPr>
        <p:spPr>
          <a:xfrm>
            <a:off x="584200" y="3721100"/>
            <a:ext cx="660400" cy="6604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3</a:t>
            </a:r>
          </a:p>
        </p:txBody>
      </p:sp>
      <p:sp>
        <p:nvSpPr>
          <p:cNvPr id="36" name="Gold Number Badge"/>
          <p:cNvSpPr/>
          <p:nvPr/>
        </p:nvSpPr>
        <p:spPr>
          <a:xfrm>
            <a:off x="584200" y="4787900"/>
            <a:ext cx="660400" cy="660400"/>
          </a:xfrm>
          <a:prstGeom prst="ellipse">
            <a:avLst/>
          </a:prstGeom>
          <a:solidFill>
            <a:srgbClr val="C9A227"/>
          </a:solidFill>
          <a:ln>
            <a:noFill/>
          </a:ln>
        </p:spPr>
        <p:txBody>
          <a:bodyPr/>
          <a:lstStyle/>
          <a:p>
            <a:endParaRPr/>
          </a:p>
        </p:txBody>
      </p:sp>
      <p:sp>
        <p:nvSpPr>
          <p:cNvPr id="37" name="Badge Number 4"/>
          <p:cNvSpPr>
            <a:spLocks noGrp="1"/>
          </p:cNvSpPr>
          <p:nvPr/>
        </p:nvSpPr>
        <p:spPr>
          <a:xfrm>
            <a:off x="584200" y="4787900"/>
            <a:ext cx="660400" cy="6604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4</a:t>
            </a:r>
          </a:p>
        </p:txBody>
      </p:sp>
    </p:spTree>
    <p:extLst>
      <p:ext uri="{BB962C8B-B14F-4D97-AF65-F5344CB8AC3E}">
        <p14:creationId xmlns:p14="http://schemas.microsoft.com/office/powerpoint/2010/main" val="612600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Gold Border Frame"/>
          <p:cNvSpPr/>
          <p:nvPr/>
        </p:nvSpPr>
        <p:spPr>
          <a:xfrm>
            <a:off x="228600" y="228600"/>
            <a:ext cx="11734800" cy="6400800"/>
          </a:xfrm>
          <a:prstGeom prst="rect">
            <a:avLst/>
          </a:prstGeom>
          <a:noFill/>
          <a:ln w="19050">
            <a:solidFill>
              <a:srgbClr val="C9A227"/>
            </a:solidFill>
          </a:ln>
        </p:spPr>
        <p:txBody>
          <a:bodyPr/>
          <a:lstStyle/>
          <a:p>
            <a:endParaRPr/>
          </a:p>
        </p:txBody>
      </p:sp>
      <p:sp>
        <p:nvSpPr>
          <p:cNvPr id="19" name="Rectangle 18">
            <a:extLst>
              <a:ext uri="{FF2B5EF4-FFF2-40B4-BE49-F238E27FC236}">
                <a16:creationId xmlns:a16="http://schemas.microsoft.com/office/drawing/2014/main" id="{223DEB8A-2744-41F2-B88B-F3525442F2AD}"/>
              </a:ext>
            </a:extLst>
          </p:cNvPr>
          <p:cNvSpPr>
            <a:spLocks noGrp="1"/>
          </p:cNvSpPr>
          <p:nvPr/>
        </p:nvSpPr>
        <p:spPr>
          <a:xfrm>
            <a:off x="609600" y="457200"/>
            <a:ext cx="10572750" cy="619125"/>
          </a:xfrm>
          <a:prstGeom prst="rect">
            <a:avLst/>
          </a:prstGeom>
          <a:noFill/>
          <a:ln w="0">
            <a:noFill/>
          </a:ln>
        </p:spPr>
        <p:txBody>
          <a:bodyPr lIns="0" tIns="0" rIns="0" bIns="0" anchor="t">
            <a:noAutofit/>
          </a:bodyPr>
          <a:lstStyle/>
          <a:p>
            <a:pPr>
              <a:defRPr sz="3300" b="1">
                <a:solidFill>
                  <a:srgbClr val="22294D"/>
                </a:solidFill>
                <a:latin typeface="Arial"/>
                <a:ea typeface="Arial"/>
                <a:cs typeface="Arial"/>
              </a:defRPr>
            </a:pPr>
            <a:r>
              <a:rPr sz="3300" b="1" dirty="0">
                <a:solidFill>
                  <a:srgbClr val="22294D"/>
                </a:solidFill>
                <a:latin typeface="Arial"/>
                <a:ea typeface="Arial"/>
                <a:cs typeface="Arial"/>
              </a:rPr>
              <a:t>Executive </a:t>
            </a:r>
            <a:r>
              <a:rPr lang="en-US" sz="3300" b="1" dirty="0">
                <a:solidFill>
                  <a:srgbClr val="22294D"/>
                </a:solidFill>
                <a:latin typeface="Arial"/>
                <a:ea typeface="Arial"/>
                <a:cs typeface="Arial"/>
              </a:rPr>
              <a:t>L</a:t>
            </a:r>
            <a:r>
              <a:rPr sz="3300" b="1" dirty="0">
                <a:solidFill>
                  <a:srgbClr val="22294D"/>
                </a:solidFill>
                <a:latin typeface="Arial"/>
                <a:ea typeface="Arial"/>
                <a:cs typeface="Arial"/>
              </a:rPr>
              <a:t>eadership</a:t>
            </a:r>
          </a:p>
        </p:txBody>
      </p:sp>
      <p:sp>
        <p:nvSpPr>
          <p:cNvPr id="2" name="Rectangle 1">
            <a:extLst>
              <a:ext uri="{FF2B5EF4-FFF2-40B4-BE49-F238E27FC236}">
                <a16:creationId xmlns:a16="http://schemas.microsoft.com/office/drawing/2014/main" id="{927D95CE-241D-4F85-83F6-5712DF63E726}"/>
              </a:ext>
            </a:extLst>
          </p:cNvPr>
          <p:cNvSpPr>
            <a:spLocks noGrp="1"/>
          </p:cNvSpPr>
          <p:nvPr/>
        </p:nvSpPr>
        <p:spPr>
          <a:xfrm>
            <a:off x="11182350" y="6305550"/>
            <a:ext cx="419100" cy="2667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06</a:t>
            </a:r>
          </a:p>
        </p:txBody>
      </p:sp>
      <p:sp>
        <p:nvSpPr>
          <p:cNvPr id="3" name="Rectangle 2">
            <a:extLst>
              <a:ext uri="{FF2B5EF4-FFF2-40B4-BE49-F238E27FC236}">
                <a16:creationId xmlns:a16="http://schemas.microsoft.com/office/drawing/2014/main" id="{E9192642-BE71-4CBD-8D99-7CFA97521478}"/>
              </a:ext>
            </a:extLst>
          </p:cNvPr>
          <p:cNvSpPr>
            <a:spLocks noGrp="1"/>
          </p:cNvSpPr>
          <p:nvPr/>
        </p:nvSpPr>
        <p:spPr>
          <a:xfrm>
            <a:off x="609600" y="6267450"/>
            <a:ext cx="10096500" cy="28575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hlinkClick r:id="rId3"/>
              </a:rPr>
              <a:t>Current names and roles: Organization</a:t>
            </a:r>
          </a:p>
        </p:txBody>
      </p:sp>
      <p:sp>
        <p:nvSpPr>
          <p:cNvPr id="4" name="Rectangle 3">
            <a:extLst>
              <a:ext uri="{FF2B5EF4-FFF2-40B4-BE49-F238E27FC236}">
                <a16:creationId xmlns:a16="http://schemas.microsoft.com/office/drawing/2014/main" id="{D1F26695-9824-4A1F-BD79-CC8C5B2694A2}"/>
              </a:ext>
            </a:extLst>
          </p:cNvPr>
          <p:cNvSpPr>
            <a:spLocks noGrp="1"/>
          </p:cNvSpPr>
          <p:nvPr/>
        </p:nvSpPr>
        <p:spPr>
          <a:xfrm>
            <a:off x="609600" y="1485900"/>
            <a:ext cx="2714625" cy="400050"/>
          </a:xfrm>
          <a:prstGeom prst="rect">
            <a:avLst/>
          </a:prstGeom>
          <a:noFill/>
          <a:ln w="0">
            <a:noFill/>
          </a:ln>
        </p:spPr>
        <p:txBody>
          <a:bodyPr lIns="0" tIns="0" rIns="0" bIns="0" anchor="t">
            <a:noAutofit/>
          </a:bodyPr>
          <a:lstStyle/>
          <a:p>
            <a:pPr>
              <a:defRPr sz="1800" b="1">
                <a:solidFill>
                  <a:srgbClr val="AE2434"/>
                </a:solidFill>
                <a:latin typeface="Arial"/>
                <a:ea typeface="Arial"/>
                <a:cs typeface="Arial"/>
              </a:defRPr>
            </a:pPr>
            <a:r>
              <a:rPr sz="1800" b="1">
                <a:solidFill>
                  <a:srgbClr val="AE2434"/>
                </a:solidFill>
                <a:latin typeface="Arial"/>
                <a:ea typeface="Arial"/>
                <a:cs typeface="Arial"/>
              </a:rPr>
              <a:t>President</a:t>
            </a:r>
          </a:p>
        </p:txBody>
      </p:sp>
      <p:sp>
        <p:nvSpPr>
          <p:cNvPr id="5" name="Rectangle 4">
            <a:extLst>
              <a:ext uri="{FF2B5EF4-FFF2-40B4-BE49-F238E27FC236}">
                <a16:creationId xmlns:a16="http://schemas.microsoft.com/office/drawing/2014/main" id="{8947AFCD-8B47-44D5-ABAC-B3B92F82268E}"/>
              </a:ext>
            </a:extLst>
          </p:cNvPr>
          <p:cNvSpPr>
            <a:spLocks noGrp="1"/>
          </p:cNvSpPr>
          <p:nvPr/>
        </p:nvSpPr>
        <p:spPr>
          <a:xfrm>
            <a:off x="3524250" y="1485900"/>
            <a:ext cx="7334250" cy="3429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Tabitha S. Morton</a:t>
            </a:r>
          </a:p>
        </p:txBody>
      </p:sp>
      <p:sp>
        <p:nvSpPr>
          <p:cNvPr id="6" name="Rectangle 5">
            <a:extLst>
              <a:ext uri="{FF2B5EF4-FFF2-40B4-BE49-F238E27FC236}">
                <a16:creationId xmlns:a16="http://schemas.microsoft.com/office/drawing/2014/main" id="{CD71DC3B-124D-4425-8E78-DF7DE3725E63}"/>
              </a:ext>
            </a:extLst>
          </p:cNvPr>
          <p:cNvSpPr>
            <a:spLocks noGrp="1"/>
          </p:cNvSpPr>
          <p:nvPr/>
        </p:nvSpPr>
        <p:spPr>
          <a:xfrm>
            <a:off x="3524250" y="1857375"/>
            <a:ext cx="7524750" cy="323850"/>
          </a:xfrm>
          <a:prstGeom prst="rect">
            <a:avLst/>
          </a:prstGeom>
          <a:noFill/>
          <a:ln w="0">
            <a:noFill/>
          </a:ln>
        </p:spPr>
        <p:txBody>
          <a:bodyPr lIns="0" tIns="0" rIns="0" bIns="0" anchor="t">
            <a:noAutofit/>
          </a:bodyPr>
          <a:lstStyle/>
          <a:p>
            <a:pPr>
              <a:defRPr sz="1725" b="0">
                <a:solidFill>
                  <a:srgbClr val="242936"/>
                </a:solidFill>
                <a:latin typeface="Arial"/>
                <a:ea typeface="Arial"/>
                <a:cs typeface="Arial"/>
              </a:defRPr>
            </a:pPr>
            <a:r>
              <a:rPr sz="1725" b="0">
                <a:solidFill>
                  <a:srgbClr val="242936"/>
                </a:solidFill>
                <a:latin typeface="Arial"/>
                <a:ea typeface="Arial"/>
                <a:cs typeface="Arial"/>
              </a:rPr>
              <a:t>Prairie View A&amp;M University</a:t>
            </a:r>
          </a:p>
        </p:txBody>
      </p:sp>
      <p:sp>
        <p:nvSpPr>
          <p:cNvPr id="7" name="Rectangle 6">
            <a:extLst>
              <a:ext uri="{FF2B5EF4-FFF2-40B4-BE49-F238E27FC236}">
                <a16:creationId xmlns:a16="http://schemas.microsoft.com/office/drawing/2014/main" id="{ABC6BB19-C218-4F11-B293-6955F989AA50}"/>
              </a:ext>
            </a:extLst>
          </p:cNvPr>
          <p:cNvSpPr>
            <a:spLocks noGrp="1"/>
          </p:cNvSpPr>
          <p:nvPr/>
        </p:nvSpPr>
        <p:spPr>
          <a:xfrm>
            <a:off x="609600" y="2362200"/>
            <a:ext cx="2714625" cy="400050"/>
          </a:xfrm>
          <a:prstGeom prst="rect">
            <a:avLst/>
          </a:prstGeom>
          <a:noFill/>
          <a:ln w="0">
            <a:noFill/>
          </a:ln>
        </p:spPr>
        <p:txBody>
          <a:bodyPr lIns="0" tIns="0" rIns="0" bIns="0" anchor="t">
            <a:noAutofit/>
          </a:bodyPr>
          <a:lstStyle/>
          <a:p>
            <a:pPr>
              <a:defRPr sz="1800" b="1">
                <a:solidFill>
                  <a:srgbClr val="AE2434"/>
                </a:solidFill>
                <a:latin typeface="Arial"/>
                <a:ea typeface="Arial"/>
                <a:cs typeface="Arial"/>
              </a:defRPr>
            </a:pPr>
            <a:r>
              <a:rPr sz="1800" b="1">
                <a:solidFill>
                  <a:srgbClr val="AE2434"/>
                </a:solidFill>
                <a:latin typeface="Arial"/>
                <a:ea typeface="Arial"/>
                <a:cs typeface="Arial"/>
              </a:rPr>
              <a:t>President-Elect</a:t>
            </a:r>
          </a:p>
        </p:txBody>
      </p:sp>
      <p:sp>
        <p:nvSpPr>
          <p:cNvPr id="8" name="Rectangle 7">
            <a:extLst>
              <a:ext uri="{FF2B5EF4-FFF2-40B4-BE49-F238E27FC236}">
                <a16:creationId xmlns:a16="http://schemas.microsoft.com/office/drawing/2014/main" id="{4D2DDCEB-BEA9-4A65-8F3D-83A6AF6FCDF6}"/>
              </a:ext>
            </a:extLst>
          </p:cNvPr>
          <p:cNvSpPr>
            <a:spLocks noGrp="1"/>
          </p:cNvSpPr>
          <p:nvPr/>
        </p:nvSpPr>
        <p:spPr>
          <a:xfrm>
            <a:off x="3524250" y="2362200"/>
            <a:ext cx="7334250" cy="3429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Christopher A. Gabler</a:t>
            </a:r>
          </a:p>
        </p:txBody>
      </p:sp>
      <p:sp>
        <p:nvSpPr>
          <p:cNvPr id="9" name="Rectangle 8">
            <a:extLst>
              <a:ext uri="{FF2B5EF4-FFF2-40B4-BE49-F238E27FC236}">
                <a16:creationId xmlns:a16="http://schemas.microsoft.com/office/drawing/2014/main" id="{16158A1B-A72D-4ADB-9CC2-2977F2CD8817}"/>
              </a:ext>
            </a:extLst>
          </p:cNvPr>
          <p:cNvSpPr>
            <a:spLocks noGrp="1"/>
          </p:cNvSpPr>
          <p:nvPr/>
        </p:nvSpPr>
        <p:spPr>
          <a:xfrm>
            <a:off x="3524250" y="2733675"/>
            <a:ext cx="7524750" cy="323850"/>
          </a:xfrm>
          <a:prstGeom prst="rect">
            <a:avLst/>
          </a:prstGeom>
          <a:noFill/>
          <a:ln w="0">
            <a:noFill/>
          </a:ln>
        </p:spPr>
        <p:txBody>
          <a:bodyPr lIns="0" tIns="0" rIns="0" bIns="0" anchor="t">
            <a:noAutofit/>
          </a:bodyPr>
          <a:lstStyle/>
          <a:p>
            <a:pPr>
              <a:defRPr sz="1725" b="0">
                <a:solidFill>
                  <a:srgbClr val="242936"/>
                </a:solidFill>
                <a:latin typeface="Arial"/>
                <a:ea typeface="Arial"/>
                <a:cs typeface="Arial"/>
              </a:defRPr>
            </a:pPr>
            <a:r>
              <a:rPr sz="1725" b="0">
                <a:solidFill>
                  <a:srgbClr val="242936"/>
                </a:solidFill>
                <a:latin typeface="Arial"/>
                <a:ea typeface="Arial"/>
                <a:cs typeface="Arial"/>
              </a:rPr>
              <a:t>University of Texas Rio Grande Valley</a:t>
            </a:r>
          </a:p>
        </p:txBody>
      </p:sp>
      <p:sp>
        <p:nvSpPr>
          <p:cNvPr id="10" name="Rectangle 9">
            <a:extLst>
              <a:ext uri="{FF2B5EF4-FFF2-40B4-BE49-F238E27FC236}">
                <a16:creationId xmlns:a16="http://schemas.microsoft.com/office/drawing/2014/main" id="{E96F153C-69E7-4C6E-8781-53EE84C22981}"/>
              </a:ext>
            </a:extLst>
          </p:cNvPr>
          <p:cNvSpPr>
            <a:spLocks noGrp="1"/>
          </p:cNvSpPr>
          <p:nvPr/>
        </p:nvSpPr>
        <p:spPr>
          <a:xfrm>
            <a:off x="609600" y="3238500"/>
            <a:ext cx="2714625" cy="400050"/>
          </a:xfrm>
          <a:prstGeom prst="rect">
            <a:avLst/>
          </a:prstGeom>
          <a:noFill/>
          <a:ln w="0">
            <a:noFill/>
          </a:ln>
        </p:spPr>
        <p:txBody>
          <a:bodyPr lIns="0" tIns="0" rIns="0" bIns="0" anchor="t">
            <a:noAutofit/>
          </a:bodyPr>
          <a:lstStyle/>
          <a:p>
            <a:pPr>
              <a:defRPr sz="1800" b="1">
                <a:solidFill>
                  <a:srgbClr val="AE2434"/>
                </a:solidFill>
                <a:latin typeface="Arial"/>
                <a:ea typeface="Arial"/>
                <a:cs typeface="Arial"/>
              </a:defRPr>
            </a:pPr>
            <a:r>
              <a:rPr sz="1800" b="1">
                <a:solidFill>
                  <a:srgbClr val="AE2434"/>
                </a:solidFill>
                <a:latin typeface="Arial"/>
                <a:ea typeface="Arial"/>
                <a:cs typeface="Arial"/>
              </a:rPr>
              <a:t>Treasurer</a:t>
            </a:r>
          </a:p>
        </p:txBody>
      </p:sp>
      <p:sp>
        <p:nvSpPr>
          <p:cNvPr id="11" name="Rectangle 10">
            <a:extLst>
              <a:ext uri="{FF2B5EF4-FFF2-40B4-BE49-F238E27FC236}">
                <a16:creationId xmlns:a16="http://schemas.microsoft.com/office/drawing/2014/main" id="{D9FCE391-ADC5-47D5-B6D6-067AAC9BF8C0}"/>
              </a:ext>
            </a:extLst>
          </p:cNvPr>
          <p:cNvSpPr>
            <a:spLocks noGrp="1"/>
          </p:cNvSpPr>
          <p:nvPr/>
        </p:nvSpPr>
        <p:spPr>
          <a:xfrm>
            <a:off x="3524250" y="3238500"/>
            <a:ext cx="7334250" cy="3429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Wynne Chin</a:t>
            </a:r>
          </a:p>
        </p:txBody>
      </p:sp>
      <p:sp>
        <p:nvSpPr>
          <p:cNvPr id="12" name="Rectangle 11">
            <a:extLst>
              <a:ext uri="{FF2B5EF4-FFF2-40B4-BE49-F238E27FC236}">
                <a16:creationId xmlns:a16="http://schemas.microsoft.com/office/drawing/2014/main" id="{600F5CA5-1BEF-470E-B66D-9EA38BB08C18}"/>
              </a:ext>
            </a:extLst>
          </p:cNvPr>
          <p:cNvSpPr>
            <a:spLocks noGrp="1"/>
          </p:cNvSpPr>
          <p:nvPr/>
        </p:nvSpPr>
        <p:spPr>
          <a:xfrm>
            <a:off x="3524250" y="3609975"/>
            <a:ext cx="7524750" cy="323850"/>
          </a:xfrm>
          <a:prstGeom prst="rect">
            <a:avLst/>
          </a:prstGeom>
          <a:noFill/>
          <a:ln w="0">
            <a:noFill/>
          </a:ln>
        </p:spPr>
        <p:txBody>
          <a:bodyPr lIns="0" tIns="0" rIns="0" bIns="0" anchor="t">
            <a:noAutofit/>
          </a:bodyPr>
          <a:lstStyle/>
          <a:p>
            <a:pPr>
              <a:defRPr sz="1725" b="0">
                <a:solidFill>
                  <a:srgbClr val="242936"/>
                </a:solidFill>
                <a:latin typeface="Arial"/>
                <a:ea typeface="Arial"/>
                <a:cs typeface="Arial"/>
              </a:defRPr>
            </a:pPr>
            <a:r>
              <a:rPr sz="1725" b="0">
                <a:solidFill>
                  <a:srgbClr val="242936"/>
                </a:solidFill>
                <a:latin typeface="Arial"/>
                <a:ea typeface="Arial"/>
                <a:cs typeface="Arial"/>
              </a:rPr>
              <a:t>University of Houston</a:t>
            </a:r>
          </a:p>
        </p:txBody>
      </p:sp>
      <p:sp>
        <p:nvSpPr>
          <p:cNvPr id="13" name="Rectangle 12">
            <a:extLst>
              <a:ext uri="{FF2B5EF4-FFF2-40B4-BE49-F238E27FC236}">
                <a16:creationId xmlns:a16="http://schemas.microsoft.com/office/drawing/2014/main" id="{2D518C88-BAB6-4562-B436-325A622742D4}"/>
              </a:ext>
            </a:extLst>
          </p:cNvPr>
          <p:cNvSpPr>
            <a:spLocks noGrp="1"/>
          </p:cNvSpPr>
          <p:nvPr/>
        </p:nvSpPr>
        <p:spPr>
          <a:xfrm>
            <a:off x="609600" y="4114800"/>
            <a:ext cx="2714625" cy="400050"/>
          </a:xfrm>
          <a:prstGeom prst="rect">
            <a:avLst/>
          </a:prstGeom>
          <a:noFill/>
          <a:ln w="0">
            <a:noFill/>
          </a:ln>
        </p:spPr>
        <p:txBody>
          <a:bodyPr lIns="0" tIns="0" rIns="0" bIns="0" anchor="t">
            <a:noAutofit/>
          </a:bodyPr>
          <a:lstStyle/>
          <a:p>
            <a:pPr>
              <a:defRPr sz="1800" b="1">
                <a:solidFill>
                  <a:srgbClr val="AE2434"/>
                </a:solidFill>
                <a:latin typeface="Arial"/>
                <a:ea typeface="Arial"/>
                <a:cs typeface="Arial"/>
              </a:defRPr>
            </a:pPr>
            <a:r>
              <a:rPr sz="1800" b="1">
                <a:solidFill>
                  <a:srgbClr val="AE2434"/>
                </a:solidFill>
                <a:latin typeface="Arial"/>
                <a:ea typeface="Arial"/>
                <a:cs typeface="Arial"/>
              </a:rPr>
              <a:t>President Emeritus</a:t>
            </a:r>
          </a:p>
        </p:txBody>
      </p:sp>
      <p:sp>
        <p:nvSpPr>
          <p:cNvPr id="14" name="Rectangle 13">
            <a:extLst>
              <a:ext uri="{FF2B5EF4-FFF2-40B4-BE49-F238E27FC236}">
                <a16:creationId xmlns:a16="http://schemas.microsoft.com/office/drawing/2014/main" id="{B6F0E77F-F2C8-443A-89B8-E77A8A7B0B85}"/>
              </a:ext>
            </a:extLst>
          </p:cNvPr>
          <p:cNvSpPr>
            <a:spLocks noGrp="1"/>
          </p:cNvSpPr>
          <p:nvPr/>
        </p:nvSpPr>
        <p:spPr>
          <a:xfrm>
            <a:off x="3524250" y="4114800"/>
            <a:ext cx="7334250" cy="3429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Jim Woosley</a:t>
            </a:r>
          </a:p>
        </p:txBody>
      </p:sp>
      <p:sp>
        <p:nvSpPr>
          <p:cNvPr id="15" name="Rectangle 14">
            <a:extLst>
              <a:ext uri="{FF2B5EF4-FFF2-40B4-BE49-F238E27FC236}">
                <a16:creationId xmlns:a16="http://schemas.microsoft.com/office/drawing/2014/main" id="{3FC6B0D7-FF4C-4FAA-A450-3E3F2E96DADC}"/>
              </a:ext>
            </a:extLst>
          </p:cNvPr>
          <p:cNvSpPr>
            <a:spLocks noGrp="1"/>
          </p:cNvSpPr>
          <p:nvPr/>
        </p:nvSpPr>
        <p:spPr>
          <a:xfrm>
            <a:off x="3524250" y="4486275"/>
            <a:ext cx="7524750" cy="323850"/>
          </a:xfrm>
          <a:prstGeom prst="rect">
            <a:avLst/>
          </a:prstGeom>
          <a:noFill/>
          <a:ln w="0">
            <a:noFill/>
          </a:ln>
        </p:spPr>
        <p:txBody>
          <a:bodyPr lIns="0" tIns="0" rIns="0" bIns="0" anchor="t">
            <a:noAutofit/>
          </a:bodyPr>
          <a:lstStyle/>
          <a:p>
            <a:pPr>
              <a:defRPr sz="1725" b="0">
                <a:solidFill>
                  <a:srgbClr val="242936"/>
                </a:solidFill>
                <a:latin typeface="Arial"/>
                <a:ea typeface="Arial"/>
                <a:cs typeface="Arial"/>
              </a:defRPr>
            </a:pPr>
            <a:r>
              <a:rPr sz="1725" b="0">
                <a:solidFill>
                  <a:srgbClr val="242936"/>
                </a:solidFill>
                <a:latin typeface="Arial"/>
                <a:ea typeface="Arial"/>
                <a:cs typeface="Arial"/>
              </a:rPr>
              <a:t>Texas A&amp;M University – College Station</a:t>
            </a:r>
          </a:p>
        </p:txBody>
      </p:sp>
      <p:sp>
        <p:nvSpPr>
          <p:cNvPr id="16" name="Rectangle 15">
            <a:extLst>
              <a:ext uri="{FF2B5EF4-FFF2-40B4-BE49-F238E27FC236}">
                <a16:creationId xmlns:a16="http://schemas.microsoft.com/office/drawing/2014/main" id="{D36CD074-528A-45D5-ABF2-8DCD84917CA7}"/>
              </a:ext>
            </a:extLst>
          </p:cNvPr>
          <p:cNvSpPr>
            <a:spLocks noGrp="1"/>
          </p:cNvSpPr>
          <p:nvPr/>
        </p:nvSpPr>
        <p:spPr>
          <a:xfrm>
            <a:off x="609600" y="4991100"/>
            <a:ext cx="2714625" cy="400050"/>
          </a:xfrm>
          <a:prstGeom prst="rect">
            <a:avLst/>
          </a:prstGeom>
          <a:noFill/>
          <a:ln w="0">
            <a:noFill/>
          </a:ln>
        </p:spPr>
        <p:txBody>
          <a:bodyPr lIns="0" tIns="0" rIns="0" bIns="0" anchor="t">
            <a:noAutofit/>
          </a:bodyPr>
          <a:lstStyle/>
          <a:p>
            <a:pPr>
              <a:defRPr sz="1800" b="1">
                <a:solidFill>
                  <a:srgbClr val="AE2434"/>
                </a:solidFill>
                <a:latin typeface="Arial"/>
                <a:ea typeface="Arial"/>
                <a:cs typeface="Arial"/>
              </a:defRPr>
            </a:pPr>
            <a:r>
              <a:rPr sz="1800" b="1">
                <a:solidFill>
                  <a:srgbClr val="AE2434"/>
                </a:solidFill>
                <a:latin typeface="Arial"/>
                <a:ea typeface="Arial"/>
                <a:cs typeface="Arial"/>
              </a:rPr>
              <a:t>Executive Secretary</a:t>
            </a:r>
          </a:p>
        </p:txBody>
      </p:sp>
      <p:sp>
        <p:nvSpPr>
          <p:cNvPr id="17" name="Rectangle 16">
            <a:extLst>
              <a:ext uri="{FF2B5EF4-FFF2-40B4-BE49-F238E27FC236}">
                <a16:creationId xmlns:a16="http://schemas.microsoft.com/office/drawing/2014/main" id="{3B7306CC-027C-4F06-9FFA-009C02C84C89}"/>
              </a:ext>
            </a:extLst>
          </p:cNvPr>
          <p:cNvSpPr>
            <a:spLocks noGrp="1"/>
          </p:cNvSpPr>
          <p:nvPr/>
        </p:nvSpPr>
        <p:spPr>
          <a:xfrm>
            <a:off x="3524250" y="4991100"/>
            <a:ext cx="7334250" cy="3429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Deborah Roberts</a:t>
            </a:r>
          </a:p>
        </p:txBody>
      </p:sp>
      <p:sp>
        <p:nvSpPr>
          <p:cNvPr id="18" name="Rectangle 17">
            <a:extLst>
              <a:ext uri="{FF2B5EF4-FFF2-40B4-BE49-F238E27FC236}">
                <a16:creationId xmlns:a16="http://schemas.microsoft.com/office/drawing/2014/main" id="{3D599A67-BE99-4026-B628-AB1DEC20B4BF}"/>
              </a:ext>
            </a:extLst>
          </p:cNvPr>
          <p:cNvSpPr>
            <a:spLocks noGrp="1"/>
          </p:cNvSpPr>
          <p:nvPr/>
        </p:nvSpPr>
        <p:spPr>
          <a:xfrm>
            <a:off x="3524250" y="5362575"/>
            <a:ext cx="7524750" cy="323850"/>
          </a:xfrm>
          <a:prstGeom prst="rect">
            <a:avLst/>
          </a:prstGeom>
          <a:noFill/>
          <a:ln w="0">
            <a:noFill/>
          </a:ln>
        </p:spPr>
        <p:txBody>
          <a:bodyPr lIns="0" tIns="0" rIns="0" bIns="0" anchor="t">
            <a:noAutofit/>
          </a:bodyPr>
          <a:lstStyle/>
          <a:p>
            <a:pPr>
              <a:defRPr sz="1725" b="0">
                <a:solidFill>
                  <a:srgbClr val="242936"/>
                </a:solidFill>
                <a:latin typeface="Arial"/>
                <a:ea typeface="Arial"/>
                <a:cs typeface="Arial"/>
              </a:defRPr>
            </a:pPr>
            <a:r>
              <a:rPr sz="1725" b="0">
                <a:solidFill>
                  <a:srgbClr val="242936"/>
                </a:solidFill>
                <a:latin typeface="Arial"/>
                <a:ea typeface="Arial"/>
                <a:cs typeface="Arial"/>
              </a:rPr>
              <a:t>TCFS_meeting@yahoo.com</a:t>
            </a:r>
          </a:p>
        </p:txBody>
      </p:sp>
      <p:cxnSp>
        <p:nvCxnSpPr>
          <p:cNvPr id="21" name="Gold Footer Divider"/>
          <p:cNvCxnSpPr/>
          <p:nvPr/>
        </p:nvCxnSpPr>
        <p:spPr>
          <a:xfrm>
            <a:off x="609600" y="6195060"/>
            <a:ext cx="10972750" cy="0"/>
          </a:xfrm>
          <a:prstGeom prst="line">
            <a:avLst/>
          </a:prstGeom>
          <a:ln w="9525">
            <a:solidFill>
              <a:srgbClr val="C9A227"/>
            </a:solidFill>
          </a:ln>
        </p:spPr>
      </p:cxnSp>
    </p:spTree>
    <p:extLst>
      <p:ext uri="{BB962C8B-B14F-4D97-AF65-F5344CB8AC3E}">
        <p14:creationId xmlns:p14="http://schemas.microsoft.com/office/powerpoint/2010/main" val="1364996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Gold Border Frame"/>
          <p:cNvSpPr/>
          <p:nvPr/>
        </p:nvSpPr>
        <p:spPr>
          <a:xfrm>
            <a:off x="228600" y="228600"/>
            <a:ext cx="11734800" cy="6400800"/>
          </a:xfrm>
          <a:prstGeom prst="rect">
            <a:avLst/>
          </a:prstGeom>
          <a:noFill/>
          <a:ln w="19050">
            <a:solidFill>
              <a:srgbClr val="C9A227"/>
            </a:solidFill>
          </a:ln>
        </p:spPr>
        <p:txBody>
          <a:bodyPr/>
          <a:lstStyle/>
          <a:p>
            <a:endParaRPr/>
          </a:p>
        </p:txBody>
      </p:sp>
      <p:sp>
        <p:nvSpPr>
          <p:cNvPr id="13" name="Rectangle 12">
            <a:extLst>
              <a:ext uri="{FF2B5EF4-FFF2-40B4-BE49-F238E27FC236}">
                <a16:creationId xmlns:a16="http://schemas.microsoft.com/office/drawing/2014/main" id="{90937F04-D570-470A-A491-A32568499514}"/>
              </a:ext>
            </a:extLst>
          </p:cNvPr>
          <p:cNvSpPr>
            <a:spLocks noGrp="1"/>
          </p:cNvSpPr>
          <p:nvPr/>
        </p:nvSpPr>
        <p:spPr>
          <a:xfrm>
            <a:off x="609600" y="457200"/>
            <a:ext cx="10572750" cy="619125"/>
          </a:xfrm>
          <a:prstGeom prst="rect">
            <a:avLst/>
          </a:prstGeom>
          <a:noFill/>
          <a:ln w="0">
            <a:noFill/>
          </a:ln>
        </p:spPr>
        <p:txBody>
          <a:bodyPr lIns="0" tIns="0" rIns="0" bIns="0" anchor="t">
            <a:noAutofit/>
          </a:bodyPr>
          <a:lstStyle/>
          <a:p>
            <a:pPr>
              <a:defRPr sz="3300" b="1">
                <a:solidFill>
                  <a:srgbClr val="22294D"/>
                </a:solidFill>
                <a:latin typeface="Arial"/>
                <a:ea typeface="Arial"/>
                <a:cs typeface="Arial"/>
              </a:defRPr>
            </a:pPr>
            <a:r>
              <a:rPr sz="3300" b="1" dirty="0">
                <a:solidFill>
                  <a:srgbClr val="22294D"/>
                </a:solidFill>
                <a:latin typeface="Arial"/>
                <a:ea typeface="Arial"/>
                <a:cs typeface="Arial"/>
              </a:rPr>
              <a:t>Your </a:t>
            </a:r>
            <a:r>
              <a:rPr lang="en-US" sz="3300" b="1" dirty="0">
                <a:solidFill>
                  <a:srgbClr val="22294D"/>
                </a:solidFill>
                <a:latin typeface="Arial"/>
                <a:ea typeface="Arial"/>
                <a:cs typeface="Arial"/>
              </a:rPr>
              <a:t>R</a:t>
            </a:r>
            <a:r>
              <a:rPr sz="3300" b="1" dirty="0">
                <a:solidFill>
                  <a:srgbClr val="22294D"/>
                </a:solidFill>
                <a:latin typeface="Arial"/>
                <a:ea typeface="Arial"/>
                <a:cs typeface="Arial"/>
              </a:rPr>
              <a:t>egional </a:t>
            </a:r>
            <a:r>
              <a:rPr lang="en-US" sz="3300" b="1" dirty="0">
                <a:solidFill>
                  <a:srgbClr val="22294D"/>
                </a:solidFill>
                <a:latin typeface="Arial"/>
                <a:ea typeface="Arial"/>
                <a:cs typeface="Arial"/>
              </a:rPr>
              <a:t>V</a:t>
            </a:r>
            <a:r>
              <a:rPr sz="3300" b="1" dirty="0">
                <a:solidFill>
                  <a:srgbClr val="22294D"/>
                </a:solidFill>
                <a:latin typeface="Arial"/>
                <a:ea typeface="Arial"/>
                <a:cs typeface="Arial"/>
              </a:rPr>
              <a:t>ice </a:t>
            </a:r>
            <a:r>
              <a:rPr lang="en-US" sz="3300" b="1" dirty="0">
                <a:solidFill>
                  <a:srgbClr val="22294D"/>
                </a:solidFill>
                <a:latin typeface="Arial"/>
                <a:ea typeface="Arial"/>
                <a:cs typeface="Arial"/>
              </a:rPr>
              <a:t>P</a:t>
            </a:r>
            <a:r>
              <a:rPr sz="3300" b="1" dirty="0">
                <a:solidFill>
                  <a:srgbClr val="22294D"/>
                </a:solidFill>
                <a:latin typeface="Arial"/>
                <a:ea typeface="Arial"/>
                <a:cs typeface="Arial"/>
              </a:rPr>
              <a:t>residents</a:t>
            </a:r>
          </a:p>
        </p:txBody>
      </p:sp>
      <p:sp>
        <p:nvSpPr>
          <p:cNvPr id="2" name="Rectangle 1">
            <a:extLst>
              <a:ext uri="{FF2B5EF4-FFF2-40B4-BE49-F238E27FC236}">
                <a16:creationId xmlns:a16="http://schemas.microsoft.com/office/drawing/2014/main" id="{3C672F6C-7F8C-45A7-8BFE-9012678439E7}"/>
              </a:ext>
            </a:extLst>
          </p:cNvPr>
          <p:cNvSpPr>
            <a:spLocks noGrp="1"/>
          </p:cNvSpPr>
          <p:nvPr/>
        </p:nvSpPr>
        <p:spPr>
          <a:xfrm>
            <a:off x="11182350" y="6305550"/>
            <a:ext cx="419100" cy="2667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07</a:t>
            </a:r>
          </a:p>
        </p:txBody>
      </p:sp>
      <p:sp>
        <p:nvSpPr>
          <p:cNvPr id="3" name="Rectangle 2">
            <a:extLst>
              <a:ext uri="{FF2B5EF4-FFF2-40B4-BE49-F238E27FC236}">
                <a16:creationId xmlns:a16="http://schemas.microsoft.com/office/drawing/2014/main" id="{96C514DD-4BA6-4F4B-BF3B-7FFF7DBF53AC}"/>
              </a:ext>
            </a:extLst>
          </p:cNvPr>
          <p:cNvSpPr>
            <a:spLocks noGrp="1"/>
          </p:cNvSpPr>
          <p:nvPr/>
        </p:nvSpPr>
        <p:spPr>
          <a:xfrm>
            <a:off x="609600" y="6267450"/>
            <a:ext cx="10096500" cy="28575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hlinkClick r:id="rId3"/>
              </a:rPr>
              <a:t>Find your institution’s region: Organization</a:t>
            </a:r>
          </a:p>
        </p:txBody>
      </p:sp>
      <p:sp>
        <p:nvSpPr>
          <p:cNvPr id="4" name="Rectangle 3">
            <a:extLst>
              <a:ext uri="{FF2B5EF4-FFF2-40B4-BE49-F238E27FC236}">
                <a16:creationId xmlns:a16="http://schemas.microsoft.com/office/drawing/2014/main" id="{660ED935-B2E1-4CEA-8B21-BE32F8C73C8A}"/>
              </a:ext>
            </a:extLst>
          </p:cNvPr>
          <p:cNvSpPr>
            <a:spLocks noGrp="1"/>
          </p:cNvSpPr>
          <p:nvPr/>
        </p:nvSpPr>
        <p:spPr>
          <a:xfrm>
            <a:off x="609600" y="1619250"/>
            <a:ext cx="5048250" cy="342900"/>
          </a:xfrm>
          <a:prstGeom prst="rect">
            <a:avLst/>
          </a:prstGeom>
          <a:noFill/>
          <a:ln w="0">
            <a:noFill/>
          </a:ln>
        </p:spPr>
        <p:txBody>
          <a:bodyPr lIns="0" tIns="0" rIns="0" bIns="0" anchor="t">
            <a:noAutofit/>
          </a:bodyPr>
          <a:lstStyle/>
          <a:p>
            <a:pPr>
              <a:defRPr sz="2175" b="1">
                <a:solidFill>
                  <a:srgbClr val="AE2434"/>
                </a:solidFill>
                <a:latin typeface="Arial"/>
                <a:ea typeface="Arial"/>
                <a:cs typeface="Arial"/>
              </a:defRPr>
            </a:pPr>
            <a:r>
              <a:rPr sz="2175" b="1">
                <a:solidFill>
                  <a:srgbClr val="AE2434"/>
                </a:solidFill>
                <a:latin typeface="Arial"/>
                <a:ea typeface="Arial"/>
                <a:cs typeface="Arial"/>
              </a:rPr>
              <a:t>East Region</a:t>
            </a:r>
          </a:p>
        </p:txBody>
      </p:sp>
      <p:sp>
        <p:nvSpPr>
          <p:cNvPr id="5" name="Rectangle 4">
            <a:extLst>
              <a:ext uri="{FF2B5EF4-FFF2-40B4-BE49-F238E27FC236}">
                <a16:creationId xmlns:a16="http://schemas.microsoft.com/office/drawing/2014/main" id="{68D04E6D-4DE9-4897-A833-2FC44D390DFC}"/>
              </a:ext>
            </a:extLst>
          </p:cNvPr>
          <p:cNvSpPr>
            <a:spLocks noGrp="1"/>
          </p:cNvSpPr>
          <p:nvPr/>
        </p:nvSpPr>
        <p:spPr>
          <a:xfrm>
            <a:off x="609600" y="2057400"/>
            <a:ext cx="5048250" cy="1000125"/>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Zachary Valdes</a:t>
            </a:r>
          </a:p>
          <a:p>
            <a:pPr>
              <a:defRPr sz="1875" b="0">
                <a:solidFill>
                  <a:srgbClr val="242936"/>
                </a:solidFill>
                <a:latin typeface="Arial"/>
                <a:ea typeface="Arial"/>
                <a:cs typeface="Arial"/>
              </a:defRPr>
            </a:pPr>
            <a:r>
              <a:rPr sz="1875" b="0">
                <a:solidFill>
                  <a:srgbClr val="242936"/>
                </a:solidFill>
                <a:latin typeface="Arial"/>
                <a:ea typeface="Arial"/>
                <a:cs typeface="Arial"/>
              </a:rPr>
              <a:t>Lamar University</a:t>
            </a:r>
          </a:p>
        </p:txBody>
      </p:sp>
      <p:sp>
        <p:nvSpPr>
          <p:cNvPr id="6" name="Rectangle 5">
            <a:extLst>
              <a:ext uri="{FF2B5EF4-FFF2-40B4-BE49-F238E27FC236}">
                <a16:creationId xmlns:a16="http://schemas.microsoft.com/office/drawing/2014/main" id="{2D1EB480-3585-43C3-B1BB-87E34593F555}"/>
              </a:ext>
            </a:extLst>
          </p:cNvPr>
          <p:cNvSpPr>
            <a:spLocks noGrp="1"/>
          </p:cNvSpPr>
          <p:nvPr/>
        </p:nvSpPr>
        <p:spPr>
          <a:xfrm>
            <a:off x="6477000" y="1619250"/>
            <a:ext cx="5048250" cy="342900"/>
          </a:xfrm>
          <a:prstGeom prst="rect">
            <a:avLst/>
          </a:prstGeom>
          <a:noFill/>
          <a:ln w="0">
            <a:noFill/>
          </a:ln>
        </p:spPr>
        <p:txBody>
          <a:bodyPr lIns="0" tIns="0" rIns="0" bIns="0" anchor="t">
            <a:noAutofit/>
          </a:bodyPr>
          <a:lstStyle/>
          <a:p>
            <a:pPr>
              <a:defRPr sz="2175" b="1">
                <a:solidFill>
                  <a:srgbClr val="AE2434"/>
                </a:solidFill>
                <a:latin typeface="Arial"/>
                <a:ea typeface="Arial"/>
                <a:cs typeface="Arial"/>
              </a:defRPr>
            </a:pPr>
            <a:r>
              <a:rPr sz="2175" b="1">
                <a:solidFill>
                  <a:srgbClr val="AE2434"/>
                </a:solidFill>
                <a:latin typeface="Arial"/>
                <a:ea typeface="Arial"/>
                <a:cs typeface="Arial"/>
              </a:rPr>
              <a:t>Northeast Region</a:t>
            </a:r>
          </a:p>
        </p:txBody>
      </p:sp>
      <p:sp>
        <p:nvSpPr>
          <p:cNvPr id="7" name="Rectangle 6">
            <a:extLst>
              <a:ext uri="{FF2B5EF4-FFF2-40B4-BE49-F238E27FC236}">
                <a16:creationId xmlns:a16="http://schemas.microsoft.com/office/drawing/2014/main" id="{9F2D478E-5ACA-4023-9A82-6D75898A695D}"/>
              </a:ext>
            </a:extLst>
          </p:cNvPr>
          <p:cNvSpPr>
            <a:spLocks noGrp="1"/>
          </p:cNvSpPr>
          <p:nvPr/>
        </p:nvSpPr>
        <p:spPr>
          <a:xfrm>
            <a:off x="6477000" y="2057400"/>
            <a:ext cx="5048250" cy="1000125"/>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Melissa M. McKay</a:t>
            </a:r>
          </a:p>
          <a:p>
            <a:pPr>
              <a:defRPr sz="1875" b="0">
                <a:solidFill>
                  <a:srgbClr val="242936"/>
                </a:solidFill>
                <a:latin typeface="Arial"/>
                <a:ea typeface="Arial"/>
                <a:cs typeface="Arial"/>
              </a:defRPr>
            </a:pPr>
            <a:r>
              <a:rPr sz="1875" b="0">
                <a:solidFill>
                  <a:srgbClr val="242936"/>
                </a:solidFill>
                <a:latin typeface="Arial"/>
                <a:ea typeface="Arial"/>
                <a:cs typeface="Arial"/>
              </a:rPr>
              <a:t>University of North Texas</a:t>
            </a:r>
          </a:p>
        </p:txBody>
      </p:sp>
      <p:sp>
        <p:nvSpPr>
          <p:cNvPr id="8" name="Rectangle 7">
            <a:extLst>
              <a:ext uri="{FF2B5EF4-FFF2-40B4-BE49-F238E27FC236}">
                <a16:creationId xmlns:a16="http://schemas.microsoft.com/office/drawing/2014/main" id="{EEF75119-F101-4253-9D2A-F596D907672F}"/>
              </a:ext>
            </a:extLst>
          </p:cNvPr>
          <p:cNvSpPr>
            <a:spLocks noGrp="1"/>
          </p:cNvSpPr>
          <p:nvPr/>
        </p:nvSpPr>
        <p:spPr>
          <a:xfrm>
            <a:off x="609600" y="3429000"/>
            <a:ext cx="5048250" cy="342900"/>
          </a:xfrm>
          <a:prstGeom prst="rect">
            <a:avLst/>
          </a:prstGeom>
          <a:noFill/>
          <a:ln w="0">
            <a:noFill/>
          </a:ln>
        </p:spPr>
        <p:txBody>
          <a:bodyPr lIns="0" tIns="0" rIns="0" bIns="0" anchor="t">
            <a:noAutofit/>
          </a:bodyPr>
          <a:lstStyle/>
          <a:p>
            <a:pPr>
              <a:defRPr sz="2175" b="1">
                <a:solidFill>
                  <a:srgbClr val="AE2434"/>
                </a:solidFill>
                <a:latin typeface="Arial"/>
                <a:ea typeface="Arial"/>
                <a:cs typeface="Arial"/>
              </a:defRPr>
            </a:pPr>
            <a:r>
              <a:rPr sz="2175" b="1">
                <a:solidFill>
                  <a:srgbClr val="AE2434"/>
                </a:solidFill>
                <a:latin typeface="Arial"/>
                <a:ea typeface="Arial"/>
                <a:cs typeface="Arial"/>
              </a:rPr>
              <a:t>South Central Region</a:t>
            </a:r>
          </a:p>
        </p:txBody>
      </p:sp>
      <p:sp>
        <p:nvSpPr>
          <p:cNvPr id="9" name="Rectangle 8">
            <a:extLst>
              <a:ext uri="{FF2B5EF4-FFF2-40B4-BE49-F238E27FC236}">
                <a16:creationId xmlns:a16="http://schemas.microsoft.com/office/drawing/2014/main" id="{A4A5F4A8-8918-45E4-8EEE-B864FD830E1A}"/>
              </a:ext>
            </a:extLst>
          </p:cNvPr>
          <p:cNvSpPr>
            <a:spLocks noGrp="1"/>
          </p:cNvSpPr>
          <p:nvPr/>
        </p:nvSpPr>
        <p:spPr>
          <a:xfrm>
            <a:off x="609600" y="3867150"/>
            <a:ext cx="5048250" cy="1000125"/>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Scott Johnson</a:t>
            </a:r>
          </a:p>
          <a:p>
            <a:pPr>
              <a:defRPr sz="1875" b="0">
                <a:solidFill>
                  <a:srgbClr val="242936"/>
                </a:solidFill>
                <a:latin typeface="Arial"/>
                <a:ea typeface="Arial"/>
                <a:cs typeface="Arial"/>
              </a:defRPr>
            </a:pPr>
            <a:r>
              <a:rPr sz="1875" b="0">
                <a:solidFill>
                  <a:srgbClr val="242936"/>
                </a:solidFill>
                <a:latin typeface="Arial"/>
                <a:ea typeface="Arial"/>
                <a:cs typeface="Arial"/>
              </a:rPr>
              <a:t>Texas A&amp;M University–Corpus Christi</a:t>
            </a:r>
          </a:p>
        </p:txBody>
      </p:sp>
      <p:sp>
        <p:nvSpPr>
          <p:cNvPr id="10" name="Rectangle 9">
            <a:extLst>
              <a:ext uri="{FF2B5EF4-FFF2-40B4-BE49-F238E27FC236}">
                <a16:creationId xmlns:a16="http://schemas.microsoft.com/office/drawing/2014/main" id="{D973EBB0-6989-4B8A-A6A2-2556F8346A0A}"/>
              </a:ext>
            </a:extLst>
          </p:cNvPr>
          <p:cNvSpPr>
            <a:spLocks noGrp="1"/>
          </p:cNvSpPr>
          <p:nvPr/>
        </p:nvSpPr>
        <p:spPr>
          <a:xfrm>
            <a:off x="6477000" y="3429000"/>
            <a:ext cx="5048250" cy="342900"/>
          </a:xfrm>
          <a:prstGeom prst="rect">
            <a:avLst/>
          </a:prstGeom>
          <a:noFill/>
          <a:ln w="0">
            <a:noFill/>
          </a:ln>
        </p:spPr>
        <p:txBody>
          <a:bodyPr lIns="0" tIns="0" rIns="0" bIns="0" anchor="t">
            <a:noAutofit/>
          </a:bodyPr>
          <a:lstStyle/>
          <a:p>
            <a:pPr>
              <a:defRPr sz="2175" b="1">
                <a:solidFill>
                  <a:srgbClr val="AE2434"/>
                </a:solidFill>
                <a:latin typeface="Arial"/>
                <a:ea typeface="Arial"/>
                <a:cs typeface="Arial"/>
              </a:defRPr>
            </a:pPr>
            <a:r>
              <a:rPr sz="2175" b="1">
                <a:solidFill>
                  <a:srgbClr val="AE2434"/>
                </a:solidFill>
                <a:latin typeface="Arial"/>
                <a:ea typeface="Arial"/>
                <a:cs typeface="Arial"/>
              </a:rPr>
              <a:t>West Region</a:t>
            </a:r>
          </a:p>
        </p:txBody>
      </p:sp>
      <p:sp>
        <p:nvSpPr>
          <p:cNvPr id="11" name="Rectangle 10">
            <a:extLst>
              <a:ext uri="{FF2B5EF4-FFF2-40B4-BE49-F238E27FC236}">
                <a16:creationId xmlns:a16="http://schemas.microsoft.com/office/drawing/2014/main" id="{D746F4A1-0BBD-4145-881A-F00A4DE0DCEC}"/>
              </a:ext>
            </a:extLst>
          </p:cNvPr>
          <p:cNvSpPr>
            <a:spLocks noGrp="1"/>
          </p:cNvSpPr>
          <p:nvPr/>
        </p:nvSpPr>
        <p:spPr>
          <a:xfrm>
            <a:off x="6477000" y="3867150"/>
            <a:ext cx="5048250" cy="1000125"/>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Jessica Velasco</a:t>
            </a:r>
          </a:p>
          <a:p>
            <a:pPr>
              <a:defRPr sz="1875" b="0">
                <a:solidFill>
                  <a:srgbClr val="242936"/>
                </a:solidFill>
                <a:latin typeface="Arial"/>
                <a:ea typeface="Arial"/>
                <a:cs typeface="Arial"/>
              </a:defRPr>
            </a:pPr>
            <a:r>
              <a:rPr sz="1875" b="0">
                <a:solidFill>
                  <a:srgbClr val="242936"/>
                </a:solidFill>
                <a:latin typeface="Arial"/>
                <a:ea typeface="Arial"/>
                <a:cs typeface="Arial"/>
              </a:rPr>
              <a:t>Sul Ross State University</a:t>
            </a:r>
          </a:p>
        </p:txBody>
      </p:sp>
      <p:sp>
        <p:nvSpPr>
          <p:cNvPr id="12" name="Rectangle 11">
            <a:extLst>
              <a:ext uri="{FF2B5EF4-FFF2-40B4-BE49-F238E27FC236}">
                <a16:creationId xmlns:a16="http://schemas.microsoft.com/office/drawing/2014/main" id="{9DFB664E-F29D-4590-8119-BAC074AAA8B3}"/>
              </a:ext>
            </a:extLst>
          </p:cNvPr>
          <p:cNvSpPr>
            <a:spLocks noGrp="1"/>
          </p:cNvSpPr>
          <p:nvPr/>
        </p:nvSpPr>
        <p:spPr>
          <a:xfrm>
            <a:off x="609600" y="5372100"/>
            <a:ext cx="10572750" cy="590550"/>
          </a:xfrm>
          <a:prstGeom prst="rect">
            <a:avLst/>
          </a:prstGeom>
          <a:noFill/>
          <a:ln w="0">
            <a:noFill/>
          </a:ln>
        </p:spPr>
        <p:txBody>
          <a:bodyPr lIns="0" tIns="0" rIns="0" bIns="0" anchor="t">
            <a:noAutofit/>
          </a:bodyPr>
          <a:lstStyle/>
          <a:p>
            <a:pPr>
              <a:defRPr sz="2025" b="1">
                <a:solidFill>
                  <a:srgbClr val="22294D"/>
                </a:solidFill>
                <a:latin typeface="Arial"/>
                <a:ea typeface="Arial"/>
                <a:cs typeface="Arial"/>
              </a:defRPr>
            </a:pPr>
            <a:r>
              <a:rPr sz="2025" b="1">
                <a:solidFill>
                  <a:srgbClr val="22294D"/>
                </a:solidFill>
                <a:latin typeface="Arial"/>
                <a:ea typeface="Arial"/>
                <a:cs typeface="Arial"/>
              </a:rPr>
              <a:t>Your regional VP is a contact for campus concerns and TCFS participation.</a:t>
            </a:r>
          </a:p>
        </p:txBody>
      </p:sp>
      <p:cxnSp>
        <p:nvCxnSpPr>
          <p:cNvPr id="15" name="Gold Footer Divider"/>
          <p:cNvCxnSpPr/>
          <p:nvPr/>
        </p:nvCxnSpPr>
        <p:spPr>
          <a:xfrm>
            <a:off x="609600" y="6195060"/>
            <a:ext cx="10972750" cy="0"/>
          </a:xfrm>
          <a:prstGeom prst="line">
            <a:avLst/>
          </a:prstGeom>
          <a:ln w="9525">
            <a:solidFill>
              <a:srgbClr val="C9A227"/>
            </a:solidFill>
          </a:ln>
        </p:spPr>
      </p:cxnSp>
    </p:spTree>
    <p:extLst>
      <p:ext uri="{BB962C8B-B14F-4D97-AF65-F5344CB8AC3E}">
        <p14:creationId xmlns:p14="http://schemas.microsoft.com/office/powerpoint/2010/main" val="1976543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Gold Border Frame"/>
          <p:cNvSpPr/>
          <p:nvPr/>
        </p:nvSpPr>
        <p:spPr>
          <a:xfrm>
            <a:off x="228600" y="228600"/>
            <a:ext cx="11734800" cy="6400800"/>
          </a:xfrm>
          <a:prstGeom prst="rect">
            <a:avLst/>
          </a:prstGeom>
          <a:noFill/>
          <a:ln w="19050">
            <a:solidFill>
              <a:srgbClr val="C9A227"/>
            </a:solidFill>
          </a:ln>
        </p:spPr>
        <p:txBody>
          <a:bodyPr/>
          <a:lstStyle/>
          <a:p>
            <a:endParaRPr/>
          </a:p>
        </p:txBody>
      </p:sp>
      <p:sp>
        <p:nvSpPr>
          <p:cNvPr id="12" name="Rectangle 11">
            <a:extLst>
              <a:ext uri="{FF2B5EF4-FFF2-40B4-BE49-F238E27FC236}">
                <a16:creationId xmlns:a16="http://schemas.microsoft.com/office/drawing/2014/main" id="{434833D7-0C9C-4A59-BDFE-63E0D219F9E5}"/>
              </a:ext>
            </a:extLst>
          </p:cNvPr>
          <p:cNvSpPr>
            <a:spLocks noGrp="1"/>
          </p:cNvSpPr>
          <p:nvPr/>
        </p:nvSpPr>
        <p:spPr>
          <a:xfrm>
            <a:off x="609600" y="457200"/>
            <a:ext cx="10572750" cy="619125"/>
          </a:xfrm>
          <a:prstGeom prst="rect">
            <a:avLst/>
          </a:prstGeom>
          <a:noFill/>
          <a:ln w="0">
            <a:noFill/>
          </a:ln>
        </p:spPr>
        <p:txBody>
          <a:bodyPr lIns="0" tIns="0" rIns="0" bIns="0" anchor="t">
            <a:noAutofit/>
          </a:bodyPr>
          <a:lstStyle/>
          <a:p>
            <a:pPr>
              <a:defRPr sz="3300" b="1">
                <a:solidFill>
                  <a:srgbClr val="22294D"/>
                </a:solidFill>
                <a:latin typeface="Arial"/>
                <a:ea typeface="Arial"/>
                <a:cs typeface="Arial"/>
              </a:defRPr>
            </a:pPr>
            <a:r>
              <a:rPr sz="3300" b="1" dirty="0">
                <a:solidFill>
                  <a:srgbClr val="22294D"/>
                </a:solidFill>
                <a:latin typeface="Arial"/>
                <a:ea typeface="Arial"/>
                <a:cs typeface="Arial"/>
              </a:rPr>
              <a:t>TCFS in </a:t>
            </a:r>
            <a:r>
              <a:rPr lang="en-US" sz="3300" b="1" dirty="0">
                <a:solidFill>
                  <a:srgbClr val="22294D"/>
                </a:solidFill>
                <a:latin typeface="Arial"/>
                <a:ea typeface="Arial"/>
                <a:cs typeface="Arial"/>
              </a:rPr>
              <a:t>P</a:t>
            </a:r>
            <a:r>
              <a:rPr sz="3300" b="1" dirty="0">
                <a:solidFill>
                  <a:srgbClr val="22294D"/>
                </a:solidFill>
                <a:latin typeface="Arial"/>
                <a:ea typeface="Arial"/>
                <a:cs typeface="Arial"/>
              </a:rPr>
              <a:t>ractice: Spring 2026</a:t>
            </a:r>
          </a:p>
        </p:txBody>
      </p:sp>
      <p:sp>
        <p:nvSpPr>
          <p:cNvPr id="2" name="Rectangle 1">
            <a:extLst>
              <a:ext uri="{FF2B5EF4-FFF2-40B4-BE49-F238E27FC236}">
                <a16:creationId xmlns:a16="http://schemas.microsoft.com/office/drawing/2014/main" id="{C15C634D-AF10-4073-B69D-5C7AF929AEB5}"/>
              </a:ext>
            </a:extLst>
          </p:cNvPr>
          <p:cNvSpPr>
            <a:spLocks noGrp="1"/>
          </p:cNvSpPr>
          <p:nvPr/>
        </p:nvSpPr>
        <p:spPr>
          <a:xfrm>
            <a:off x="11182350" y="6305550"/>
            <a:ext cx="419100" cy="2667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08</a:t>
            </a:r>
          </a:p>
        </p:txBody>
      </p:sp>
      <p:sp>
        <p:nvSpPr>
          <p:cNvPr id="3" name="Rectangle 2">
            <a:extLst>
              <a:ext uri="{FF2B5EF4-FFF2-40B4-BE49-F238E27FC236}">
                <a16:creationId xmlns:a16="http://schemas.microsoft.com/office/drawing/2014/main" id="{8DAAF9D1-B0C9-40F0-918E-0B42CC36FD77}"/>
              </a:ext>
            </a:extLst>
          </p:cNvPr>
          <p:cNvSpPr>
            <a:spLocks noGrp="1"/>
          </p:cNvSpPr>
          <p:nvPr/>
        </p:nvSpPr>
        <p:spPr>
          <a:xfrm>
            <a:off x="609600" y="6267450"/>
            <a:ext cx="10096500" cy="28575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Spring 2026 meeting minutes, pages 1–4</a:t>
            </a:r>
          </a:p>
        </p:txBody>
      </p:sp>
      <p:sp>
        <p:nvSpPr>
          <p:cNvPr id="4" name="Rectangle 3">
            <a:extLst>
              <a:ext uri="{FF2B5EF4-FFF2-40B4-BE49-F238E27FC236}">
                <a16:creationId xmlns:a16="http://schemas.microsoft.com/office/drawing/2014/main" id="{66641A51-33DB-473B-A9C6-0F2630BF6E4E}"/>
              </a:ext>
            </a:extLst>
          </p:cNvPr>
          <p:cNvSpPr>
            <a:spLocks noGrp="1"/>
          </p:cNvSpPr>
          <p:nvPr/>
        </p:nvSpPr>
        <p:spPr>
          <a:xfrm>
            <a:off x="609600" y="1571625"/>
            <a:ext cx="3190875" cy="1009650"/>
          </a:xfrm>
          <a:prstGeom prst="rect">
            <a:avLst/>
          </a:prstGeom>
          <a:noFill/>
          <a:ln w="0">
            <a:noFill/>
          </a:ln>
        </p:spPr>
        <p:txBody>
          <a:bodyPr lIns="0" tIns="0" rIns="0" bIns="0" anchor="t">
            <a:noAutofit/>
          </a:bodyPr>
          <a:lstStyle/>
          <a:p>
            <a:pPr>
              <a:defRPr sz="6300" b="1">
                <a:solidFill>
                  <a:srgbClr val="AE2434"/>
                </a:solidFill>
                <a:latin typeface="Arial"/>
                <a:ea typeface="Arial"/>
                <a:cs typeface="Arial"/>
              </a:defRPr>
            </a:pPr>
            <a:r>
              <a:rPr sz="6300" b="1">
                <a:solidFill>
                  <a:srgbClr val="AE2434"/>
                </a:solidFill>
                <a:latin typeface="Arial"/>
                <a:ea typeface="Arial"/>
                <a:cs typeface="Arial"/>
              </a:rPr>
              <a:t>58</a:t>
            </a:r>
          </a:p>
        </p:txBody>
      </p:sp>
      <p:sp>
        <p:nvSpPr>
          <p:cNvPr id="5" name="Rectangle 4">
            <a:extLst>
              <a:ext uri="{FF2B5EF4-FFF2-40B4-BE49-F238E27FC236}">
                <a16:creationId xmlns:a16="http://schemas.microsoft.com/office/drawing/2014/main" id="{7662B53F-DF41-4EEF-934E-286EB233B0DF}"/>
              </a:ext>
            </a:extLst>
          </p:cNvPr>
          <p:cNvSpPr>
            <a:spLocks noGrp="1"/>
          </p:cNvSpPr>
          <p:nvPr/>
        </p:nvSpPr>
        <p:spPr>
          <a:xfrm>
            <a:off x="609600" y="2647950"/>
            <a:ext cx="3333750" cy="609600"/>
          </a:xfrm>
          <a:prstGeom prst="rect">
            <a:avLst/>
          </a:prstGeom>
          <a:noFill/>
          <a:ln w="0">
            <a:noFill/>
          </a:ln>
        </p:spPr>
        <p:txBody>
          <a:bodyPr lIns="0" tIns="0" rIns="0" bIns="0" anchor="t">
            <a:noAutofit/>
          </a:bodyPr>
          <a:lstStyle/>
          <a:p>
            <a:pPr>
              <a:defRPr sz="1875" b="1">
                <a:solidFill>
                  <a:srgbClr val="22294D"/>
                </a:solidFill>
                <a:latin typeface="Arial"/>
                <a:ea typeface="Arial"/>
                <a:cs typeface="Arial"/>
              </a:defRPr>
            </a:pPr>
            <a:r>
              <a:rPr sz="1875" b="1">
                <a:solidFill>
                  <a:srgbClr val="22294D"/>
                </a:solidFill>
                <a:latin typeface="Arial"/>
                <a:ea typeface="Arial"/>
                <a:cs typeface="Arial"/>
              </a:rPr>
              <a:t>total attendees</a:t>
            </a:r>
          </a:p>
        </p:txBody>
      </p:sp>
      <p:sp>
        <p:nvSpPr>
          <p:cNvPr id="6" name="Rectangle 5">
            <a:extLst>
              <a:ext uri="{FF2B5EF4-FFF2-40B4-BE49-F238E27FC236}">
                <a16:creationId xmlns:a16="http://schemas.microsoft.com/office/drawing/2014/main" id="{EBC7D655-EECA-4FCA-AC17-5736A9D5F80E}"/>
              </a:ext>
            </a:extLst>
          </p:cNvPr>
          <p:cNvSpPr>
            <a:spLocks noGrp="1"/>
          </p:cNvSpPr>
          <p:nvPr/>
        </p:nvSpPr>
        <p:spPr>
          <a:xfrm>
            <a:off x="4333875" y="1571625"/>
            <a:ext cx="3190875" cy="1009650"/>
          </a:xfrm>
          <a:prstGeom prst="rect">
            <a:avLst/>
          </a:prstGeom>
          <a:noFill/>
          <a:ln w="0">
            <a:noFill/>
          </a:ln>
        </p:spPr>
        <p:txBody>
          <a:bodyPr lIns="0" tIns="0" rIns="0" bIns="0" anchor="t">
            <a:noAutofit/>
          </a:bodyPr>
          <a:lstStyle/>
          <a:p>
            <a:pPr>
              <a:defRPr sz="6300" b="1">
                <a:solidFill>
                  <a:srgbClr val="AE2434"/>
                </a:solidFill>
                <a:latin typeface="Arial"/>
                <a:ea typeface="Arial"/>
                <a:cs typeface="Arial"/>
              </a:defRPr>
            </a:pPr>
            <a:r>
              <a:rPr sz="6300" b="1">
                <a:solidFill>
                  <a:srgbClr val="AE2434"/>
                </a:solidFill>
                <a:latin typeface="Arial"/>
                <a:ea typeface="Arial"/>
                <a:cs typeface="Arial"/>
              </a:rPr>
              <a:t>21</a:t>
            </a:r>
          </a:p>
        </p:txBody>
      </p:sp>
      <p:sp>
        <p:nvSpPr>
          <p:cNvPr id="7" name="Rectangle 6">
            <a:extLst>
              <a:ext uri="{FF2B5EF4-FFF2-40B4-BE49-F238E27FC236}">
                <a16:creationId xmlns:a16="http://schemas.microsoft.com/office/drawing/2014/main" id="{A53F768B-243D-44DF-B415-41511D935C45}"/>
              </a:ext>
            </a:extLst>
          </p:cNvPr>
          <p:cNvSpPr>
            <a:spLocks noGrp="1"/>
          </p:cNvSpPr>
          <p:nvPr/>
        </p:nvSpPr>
        <p:spPr>
          <a:xfrm>
            <a:off x="4333875" y="2647950"/>
            <a:ext cx="3333750" cy="609600"/>
          </a:xfrm>
          <a:prstGeom prst="rect">
            <a:avLst/>
          </a:prstGeom>
          <a:noFill/>
          <a:ln w="0">
            <a:noFill/>
          </a:ln>
        </p:spPr>
        <p:txBody>
          <a:bodyPr lIns="0" tIns="0" rIns="0" bIns="0" anchor="t">
            <a:noAutofit/>
          </a:bodyPr>
          <a:lstStyle/>
          <a:p>
            <a:pPr>
              <a:defRPr sz="1875" b="1">
                <a:solidFill>
                  <a:srgbClr val="22294D"/>
                </a:solidFill>
                <a:latin typeface="Arial"/>
                <a:ea typeface="Arial"/>
                <a:cs typeface="Arial"/>
              </a:defRPr>
            </a:pPr>
            <a:r>
              <a:rPr sz="1875" b="1">
                <a:solidFill>
                  <a:srgbClr val="22294D"/>
                </a:solidFill>
                <a:latin typeface="Arial"/>
                <a:ea typeface="Arial"/>
                <a:cs typeface="Arial"/>
              </a:rPr>
              <a:t>universities represented</a:t>
            </a:r>
          </a:p>
        </p:txBody>
      </p:sp>
      <p:sp>
        <p:nvSpPr>
          <p:cNvPr id="8" name="Rectangle 7">
            <a:extLst>
              <a:ext uri="{FF2B5EF4-FFF2-40B4-BE49-F238E27FC236}">
                <a16:creationId xmlns:a16="http://schemas.microsoft.com/office/drawing/2014/main" id="{244FBF11-B8E2-4ADA-A10C-817ABC4AC3CF}"/>
              </a:ext>
            </a:extLst>
          </p:cNvPr>
          <p:cNvSpPr>
            <a:spLocks noGrp="1"/>
          </p:cNvSpPr>
          <p:nvPr/>
        </p:nvSpPr>
        <p:spPr>
          <a:xfrm>
            <a:off x="8058150" y="1571625"/>
            <a:ext cx="3190875" cy="1009650"/>
          </a:xfrm>
          <a:prstGeom prst="rect">
            <a:avLst/>
          </a:prstGeom>
          <a:noFill/>
          <a:ln w="0">
            <a:noFill/>
          </a:ln>
        </p:spPr>
        <p:txBody>
          <a:bodyPr lIns="0" tIns="0" rIns="0" bIns="0" anchor="t">
            <a:noAutofit/>
          </a:bodyPr>
          <a:lstStyle/>
          <a:p>
            <a:pPr>
              <a:defRPr sz="6300" b="1">
                <a:solidFill>
                  <a:srgbClr val="AE2434"/>
                </a:solidFill>
                <a:latin typeface="Arial"/>
                <a:ea typeface="Arial"/>
                <a:cs typeface="Arial"/>
              </a:defRPr>
            </a:pPr>
            <a:r>
              <a:rPr sz="6300" b="1">
                <a:solidFill>
                  <a:srgbClr val="AE2434"/>
                </a:solidFill>
                <a:latin typeface="Arial"/>
                <a:ea typeface="Arial"/>
                <a:cs typeface="Arial"/>
              </a:rPr>
              <a:t>34</a:t>
            </a:r>
          </a:p>
        </p:txBody>
      </p:sp>
      <p:sp>
        <p:nvSpPr>
          <p:cNvPr id="9" name="Rectangle 8">
            <a:extLst>
              <a:ext uri="{FF2B5EF4-FFF2-40B4-BE49-F238E27FC236}">
                <a16:creationId xmlns:a16="http://schemas.microsoft.com/office/drawing/2014/main" id="{73E1DC4F-BE75-4A4D-A409-10C3AC15FDF9}"/>
              </a:ext>
            </a:extLst>
          </p:cNvPr>
          <p:cNvSpPr>
            <a:spLocks noGrp="1"/>
          </p:cNvSpPr>
          <p:nvPr/>
        </p:nvSpPr>
        <p:spPr>
          <a:xfrm>
            <a:off x="8058150" y="2647950"/>
            <a:ext cx="3333750" cy="609600"/>
          </a:xfrm>
          <a:prstGeom prst="rect">
            <a:avLst/>
          </a:prstGeom>
          <a:noFill/>
          <a:ln w="0">
            <a:noFill/>
          </a:ln>
        </p:spPr>
        <p:txBody>
          <a:bodyPr lIns="0" tIns="0" rIns="0" bIns="0" anchor="t">
            <a:noAutofit/>
          </a:bodyPr>
          <a:lstStyle/>
          <a:p>
            <a:pPr>
              <a:defRPr sz="1875" b="1">
                <a:solidFill>
                  <a:srgbClr val="22294D"/>
                </a:solidFill>
                <a:latin typeface="Arial"/>
                <a:ea typeface="Arial"/>
                <a:cs typeface="Arial"/>
              </a:defRPr>
            </a:pPr>
            <a:r>
              <a:rPr sz="1875" b="1">
                <a:solidFill>
                  <a:srgbClr val="22294D"/>
                </a:solidFill>
                <a:latin typeface="Arial"/>
                <a:ea typeface="Arial"/>
                <a:cs typeface="Arial"/>
              </a:rPr>
              <a:t>TCFS members present</a:t>
            </a:r>
          </a:p>
        </p:txBody>
      </p:sp>
      <p:sp>
        <p:nvSpPr>
          <p:cNvPr id="10" name="Rectangle 9">
            <a:extLst>
              <a:ext uri="{FF2B5EF4-FFF2-40B4-BE49-F238E27FC236}">
                <a16:creationId xmlns:a16="http://schemas.microsoft.com/office/drawing/2014/main" id="{C594B984-D34F-44B1-AC4B-47AD08851BC8}"/>
              </a:ext>
            </a:extLst>
          </p:cNvPr>
          <p:cNvSpPr>
            <a:spLocks noGrp="1"/>
          </p:cNvSpPr>
          <p:nvPr/>
        </p:nvSpPr>
        <p:spPr>
          <a:xfrm>
            <a:off x="609600" y="3876675"/>
            <a:ext cx="3429000" cy="838200"/>
          </a:xfrm>
          <a:prstGeom prst="rect">
            <a:avLst/>
          </a:prstGeom>
          <a:noFill/>
          <a:ln w="0">
            <a:noFill/>
          </a:ln>
        </p:spPr>
        <p:txBody>
          <a:bodyPr lIns="0" tIns="0" rIns="0" bIns="0" anchor="t">
            <a:noAutofit/>
          </a:bodyPr>
          <a:lstStyle/>
          <a:p>
            <a:pPr>
              <a:defRPr sz="2250" b="1">
                <a:solidFill>
                  <a:srgbClr val="22294D"/>
                </a:solidFill>
                <a:latin typeface="Arial"/>
                <a:ea typeface="Arial"/>
                <a:cs typeface="Arial"/>
              </a:defRPr>
            </a:pPr>
            <a:r>
              <a:rPr sz="2250" b="1">
                <a:solidFill>
                  <a:srgbClr val="22294D"/>
                </a:solidFill>
                <a:latin typeface="Arial"/>
                <a:ea typeface="Arial"/>
                <a:cs typeface="Arial"/>
              </a:rPr>
              <a:t>February 27–28, 2026</a:t>
            </a:r>
          </a:p>
          <a:p>
            <a:pPr>
              <a:defRPr sz="2250" b="1">
                <a:solidFill>
                  <a:srgbClr val="22294D"/>
                </a:solidFill>
                <a:latin typeface="Arial"/>
                <a:ea typeface="Arial"/>
                <a:cs typeface="Arial"/>
              </a:defRPr>
            </a:pPr>
            <a:r>
              <a:rPr sz="2250" b="1">
                <a:solidFill>
                  <a:srgbClr val="22294D"/>
                </a:solidFill>
                <a:latin typeface="Arial"/>
                <a:ea typeface="Arial"/>
                <a:cs typeface="Arial"/>
              </a:rPr>
              <a:t>San Antonio</a:t>
            </a:r>
          </a:p>
        </p:txBody>
      </p:sp>
      <p:sp>
        <p:nvSpPr>
          <p:cNvPr id="11" name="Rectangle 10">
            <a:extLst>
              <a:ext uri="{FF2B5EF4-FFF2-40B4-BE49-F238E27FC236}">
                <a16:creationId xmlns:a16="http://schemas.microsoft.com/office/drawing/2014/main" id="{AE005834-DBA3-468D-832F-C51CD5CC03D6}"/>
              </a:ext>
            </a:extLst>
          </p:cNvPr>
          <p:cNvSpPr>
            <a:spLocks noGrp="1"/>
          </p:cNvSpPr>
          <p:nvPr/>
        </p:nvSpPr>
        <p:spPr>
          <a:xfrm>
            <a:off x="4333875" y="3905250"/>
            <a:ext cx="7000875" cy="1352550"/>
          </a:xfrm>
          <a:prstGeom prst="rect">
            <a:avLst/>
          </a:prstGeom>
          <a:noFill/>
          <a:ln w="0">
            <a:noFill/>
          </a:ln>
        </p:spPr>
        <p:txBody>
          <a:bodyPr lIns="0" tIns="0" rIns="0" bIns="0" anchor="t">
            <a:noAutofit/>
          </a:bodyPr>
          <a:lstStyle/>
          <a:p>
            <a:pPr>
              <a:defRPr sz="2250" b="0">
                <a:solidFill>
                  <a:srgbClr val="242936"/>
                </a:solidFill>
                <a:latin typeface="Arial"/>
                <a:ea typeface="Arial"/>
                <a:cs typeface="Arial"/>
              </a:defRPr>
            </a:pPr>
            <a:r>
              <a:rPr sz="2250" b="0">
                <a:solidFill>
                  <a:srgbClr val="242936"/>
                </a:solidFill>
                <a:latin typeface="Arial"/>
                <a:ea typeface="Arial"/>
                <a:cs typeface="Arial"/>
              </a:rPr>
              <a:t>The business meeting addressed the budget, reviewed prior minutes, considered governance proposals, and elected leaders.</a:t>
            </a:r>
          </a:p>
        </p:txBody>
      </p:sp>
      <p:cxnSp>
        <p:nvCxnSpPr>
          <p:cNvPr id="14" name="Gold Footer Divider"/>
          <p:cNvCxnSpPr/>
          <p:nvPr/>
        </p:nvCxnSpPr>
        <p:spPr>
          <a:xfrm>
            <a:off x="609600" y="6195060"/>
            <a:ext cx="10972750" cy="0"/>
          </a:xfrm>
          <a:prstGeom prst="line">
            <a:avLst/>
          </a:prstGeom>
          <a:ln w="9525">
            <a:solidFill>
              <a:srgbClr val="C9A227"/>
            </a:solidFill>
          </a:ln>
        </p:spPr>
      </p:cxnSp>
    </p:spTree>
    <p:extLst>
      <p:ext uri="{BB962C8B-B14F-4D97-AF65-F5344CB8AC3E}">
        <p14:creationId xmlns:p14="http://schemas.microsoft.com/office/powerpoint/2010/main" val="40782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Gold Border Frame"/>
          <p:cNvSpPr/>
          <p:nvPr/>
        </p:nvSpPr>
        <p:spPr>
          <a:xfrm>
            <a:off x="228600" y="228600"/>
            <a:ext cx="11734800" cy="6400800"/>
          </a:xfrm>
          <a:prstGeom prst="rect">
            <a:avLst/>
          </a:prstGeom>
          <a:noFill/>
          <a:ln w="19050">
            <a:solidFill>
              <a:srgbClr val="C9A227"/>
            </a:solidFill>
          </a:ln>
        </p:spPr>
        <p:txBody>
          <a:bodyPr/>
          <a:lstStyle/>
          <a:p>
            <a:endParaRPr/>
          </a:p>
        </p:txBody>
      </p:sp>
      <p:sp>
        <p:nvSpPr>
          <p:cNvPr id="16" name="Rectangle 15">
            <a:extLst>
              <a:ext uri="{FF2B5EF4-FFF2-40B4-BE49-F238E27FC236}">
                <a16:creationId xmlns:a16="http://schemas.microsoft.com/office/drawing/2014/main" id="{1A2E276A-20B4-43C4-9F7F-68231B4C5748}"/>
              </a:ext>
            </a:extLst>
          </p:cNvPr>
          <p:cNvSpPr>
            <a:spLocks noGrp="1"/>
          </p:cNvSpPr>
          <p:nvPr/>
        </p:nvSpPr>
        <p:spPr>
          <a:xfrm>
            <a:off x="609600" y="457200"/>
            <a:ext cx="10572750" cy="619125"/>
          </a:xfrm>
          <a:prstGeom prst="rect">
            <a:avLst/>
          </a:prstGeom>
          <a:noFill/>
          <a:ln w="0">
            <a:noFill/>
          </a:ln>
        </p:spPr>
        <p:txBody>
          <a:bodyPr lIns="0" tIns="0" rIns="0" bIns="0" anchor="t">
            <a:noAutofit/>
          </a:bodyPr>
          <a:lstStyle/>
          <a:p>
            <a:pPr>
              <a:defRPr sz="3300" b="1">
                <a:solidFill>
                  <a:srgbClr val="22294D"/>
                </a:solidFill>
                <a:latin typeface="Arial"/>
                <a:ea typeface="Arial"/>
                <a:cs typeface="Arial"/>
              </a:defRPr>
            </a:pPr>
            <a:r>
              <a:rPr sz="3300" b="1" dirty="0">
                <a:solidFill>
                  <a:srgbClr val="22294D"/>
                </a:solidFill>
                <a:latin typeface="Arial"/>
                <a:ea typeface="Arial"/>
                <a:cs typeface="Arial"/>
              </a:rPr>
              <a:t>What </a:t>
            </a:r>
            <a:r>
              <a:rPr lang="en-US" sz="3300" b="1" dirty="0">
                <a:solidFill>
                  <a:srgbClr val="22294D"/>
                </a:solidFill>
                <a:latin typeface="Arial"/>
                <a:ea typeface="Arial"/>
                <a:cs typeface="Arial"/>
              </a:rPr>
              <a:t>M</a:t>
            </a:r>
            <a:r>
              <a:rPr sz="3300" b="1" dirty="0">
                <a:solidFill>
                  <a:srgbClr val="22294D"/>
                </a:solidFill>
                <a:latin typeface="Arial"/>
                <a:ea typeface="Arial"/>
                <a:cs typeface="Arial"/>
              </a:rPr>
              <a:t>embers </a:t>
            </a:r>
            <a:r>
              <a:rPr lang="en-US" sz="3300" b="1" dirty="0">
                <a:solidFill>
                  <a:srgbClr val="22294D"/>
                </a:solidFill>
                <a:latin typeface="Arial"/>
                <a:ea typeface="Arial"/>
                <a:cs typeface="Arial"/>
              </a:rPr>
              <a:t>D</a:t>
            </a:r>
            <a:r>
              <a:rPr sz="3300" b="1" dirty="0">
                <a:solidFill>
                  <a:srgbClr val="22294D"/>
                </a:solidFill>
                <a:latin typeface="Arial"/>
                <a:ea typeface="Arial"/>
                <a:cs typeface="Arial"/>
              </a:rPr>
              <a:t>iscussed and </a:t>
            </a:r>
            <a:r>
              <a:rPr lang="en-US" sz="3300" b="1" dirty="0">
                <a:solidFill>
                  <a:srgbClr val="22294D"/>
                </a:solidFill>
                <a:latin typeface="Arial"/>
                <a:ea typeface="Arial"/>
                <a:cs typeface="Arial"/>
              </a:rPr>
              <a:t>D</a:t>
            </a:r>
            <a:r>
              <a:rPr sz="3300" b="1" dirty="0">
                <a:solidFill>
                  <a:srgbClr val="22294D"/>
                </a:solidFill>
                <a:latin typeface="Arial"/>
                <a:ea typeface="Arial"/>
                <a:cs typeface="Arial"/>
              </a:rPr>
              <a:t>ecided</a:t>
            </a:r>
          </a:p>
        </p:txBody>
      </p:sp>
      <p:sp>
        <p:nvSpPr>
          <p:cNvPr id="2" name="Rectangle 1">
            <a:extLst>
              <a:ext uri="{FF2B5EF4-FFF2-40B4-BE49-F238E27FC236}">
                <a16:creationId xmlns:a16="http://schemas.microsoft.com/office/drawing/2014/main" id="{2ABC2683-CBE2-416A-A109-58262F84AB31}"/>
              </a:ext>
            </a:extLst>
          </p:cNvPr>
          <p:cNvSpPr>
            <a:spLocks noGrp="1"/>
          </p:cNvSpPr>
          <p:nvPr/>
        </p:nvSpPr>
        <p:spPr>
          <a:xfrm>
            <a:off x="11182350" y="6305550"/>
            <a:ext cx="419100" cy="2667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09</a:t>
            </a:r>
          </a:p>
        </p:txBody>
      </p:sp>
      <p:sp>
        <p:nvSpPr>
          <p:cNvPr id="3" name="Rectangle 2">
            <a:extLst>
              <a:ext uri="{FF2B5EF4-FFF2-40B4-BE49-F238E27FC236}">
                <a16:creationId xmlns:a16="http://schemas.microsoft.com/office/drawing/2014/main" id="{7E2EE11A-61BB-41DE-B5D8-848211FF8419}"/>
              </a:ext>
            </a:extLst>
          </p:cNvPr>
          <p:cNvSpPr>
            <a:spLocks noGrp="1"/>
          </p:cNvSpPr>
          <p:nvPr/>
        </p:nvSpPr>
        <p:spPr>
          <a:xfrm>
            <a:off x="609600" y="6267450"/>
            <a:ext cx="10096500" cy="28575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Spring 2026 meeting minutes, pages 2–4</a:t>
            </a:r>
          </a:p>
        </p:txBody>
      </p:sp>
      <p:sp>
        <p:nvSpPr>
          <p:cNvPr id="19" name="Gold Number Badge"/>
          <p:cNvSpPr/>
          <p:nvPr/>
        </p:nvSpPr>
        <p:spPr>
          <a:xfrm>
            <a:off x="589162" y="1589287"/>
            <a:ext cx="660000" cy="660000"/>
          </a:xfrm>
          <a:prstGeom prst="ellipse">
            <a:avLst/>
          </a:prstGeom>
          <a:solidFill>
            <a:srgbClr val="C9A227"/>
          </a:solidFill>
          <a:ln>
            <a:noFill/>
          </a:ln>
        </p:spPr>
        <p:txBody>
          <a:bodyPr/>
          <a:lstStyle/>
          <a:p>
            <a:endParaRPr/>
          </a:p>
        </p:txBody>
      </p:sp>
      <p:sp>
        <p:nvSpPr>
          <p:cNvPr id="4" name="Rectangle 3">
            <a:extLst>
              <a:ext uri="{FF2B5EF4-FFF2-40B4-BE49-F238E27FC236}">
                <a16:creationId xmlns:a16="http://schemas.microsoft.com/office/drawing/2014/main" id="{BF83BCC9-87DD-4F64-A118-2A1D3AA5EADB}"/>
              </a:ext>
            </a:extLst>
          </p:cNvPr>
          <p:cNvSpPr>
            <a:spLocks noGrp="1"/>
          </p:cNvSpPr>
          <p:nvPr/>
        </p:nvSpPr>
        <p:spPr>
          <a:xfrm>
            <a:off x="589162" y="1589287"/>
            <a:ext cx="660000" cy="6600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1</a:t>
            </a:r>
          </a:p>
        </p:txBody>
      </p:sp>
      <p:sp>
        <p:nvSpPr>
          <p:cNvPr id="5" name="Rectangle 4">
            <a:extLst>
              <a:ext uri="{FF2B5EF4-FFF2-40B4-BE49-F238E27FC236}">
                <a16:creationId xmlns:a16="http://schemas.microsoft.com/office/drawing/2014/main" id="{D291A442-E213-4192-AE4D-F681AF2D6645}"/>
              </a:ext>
            </a:extLst>
          </p:cNvPr>
          <p:cNvSpPr>
            <a:spLocks noGrp="1"/>
          </p:cNvSpPr>
          <p:nvPr/>
        </p:nvSpPr>
        <p:spPr>
          <a:xfrm>
            <a:off x="1524000" y="1571625"/>
            <a:ext cx="9810750" cy="3810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Financial sustainability</a:t>
            </a:r>
          </a:p>
        </p:txBody>
      </p:sp>
      <p:sp>
        <p:nvSpPr>
          <p:cNvPr id="6" name="Rectangle 5">
            <a:extLst>
              <a:ext uri="{FF2B5EF4-FFF2-40B4-BE49-F238E27FC236}">
                <a16:creationId xmlns:a16="http://schemas.microsoft.com/office/drawing/2014/main" id="{5F78F053-5EE4-4D39-BE44-644A556911C7}"/>
              </a:ext>
            </a:extLst>
          </p:cNvPr>
          <p:cNvSpPr>
            <a:spLocks noGrp="1"/>
          </p:cNvSpPr>
          <p:nvPr/>
        </p:nvSpPr>
        <p:spPr>
          <a:xfrm>
            <a:off x="1524000" y="1990725"/>
            <a:ext cx="9810750" cy="51435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Reviewed a funding shortfall and possible cost reductions.</a:t>
            </a:r>
          </a:p>
        </p:txBody>
      </p:sp>
      <p:sp>
        <p:nvSpPr>
          <p:cNvPr id="20" name="Gold Number Badge"/>
          <p:cNvSpPr/>
          <p:nvPr/>
        </p:nvSpPr>
        <p:spPr>
          <a:xfrm>
            <a:off x="589162" y="2656087"/>
            <a:ext cx="660000" cy="660000"/>
          </a:xfrm>
          <a:prstGeom prst="ellipse">
            <a:avLst/>
          </a:prstGeom>
          <a:solidFill>
            <a:srgbClr val="C9A227"/>
          </a:solidFill>
          <a:ln>
            <a:noFill/>
          </a:ln>
        </p:spPr>
        <p:txBody>
          <a:bodyPr/>
          <a:lstStyle/>
          <a:p>
            <a:endParaRPr/>
          </a:p>
        </p:txBody>
      </p:sp>
      <p:sp>
        <p:nvSpPr>
          <p:cNvPr id="7" name="Rectangle 6">
            <a:extLst>
              <a:ext uri="{FF2B5EF4-FFF2-40B4-BE49-F238E27FC236}">
                <a16:creationId xmlns:a16="http://schemas.microsoft.com/office/drawing/2014/main" id="{EA0D796E-10A2-4573-9A35-A7C63FA2AC47}"/>
              </a:ext>
            </a:extLst>
          </p:cNvPr>
          <p:cNvSpPr>
            <a:spLocks noGrp="1"/>
          </p:cNvSpPr>
          <p:nvPr/>
        </p:nvSpPr>
        <p:spPr>
          <a:xfrm>
            <a:off x="589162" y="2656087"/>
            <a:ext cx="660000" cy="6600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2</a:t>
            </a:r>
          </a:p>
        </p:txBody>
      </p:sp>
      <p:sp>
        <p:nvSpPr>
          <p:cNvPr id="8" name="Rectangle 7">
            <a:extLst>
              <a:ext uri="{FF2B5EF4-FFF2-40B4-BE49-F238E27FC236}">
                <a16:creationId xmlns:a16="http://schemas.microsoft.com/office/drawing/2014/main" id="{E3E690C9-6E93-406B-A6AC-6EEDA9B2B77E}"/>
              </a:ext>
            </a:extLst>
          </p:cNvPr>
          <p:cNvSpPr>
            <a:spLocks noGrp="1"/>
          </p:cNvSpPr>
          <p:nvPr/>
        </p:nvSpPr>
        <p:spPr>
          <a:xfrm>
            <a:off x="1524000" y="2638425"/>
            <a:ext cx="9810750" cy="3810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President Emeritus bylaws proposal</a:t>
            </a:r>
          </a:p>
        </p:txBody>
      </p:sp>
      <p:sp>
        <p:nvSpPr>
          <p:cNvPr id="9" name="Rectangle 8">
            <a:extLst>
              <a:ext uri="{FF2B5EF4-FFF2-40B4-BE49-F238E27FC236}">
                <a16:creationId xmlns:a16="http://schemas.microsoft.com/office/drawing/2014/main" id="{59E15955-1347-4495-BDB2-29AE89DE939D}"/>
              </a:ext>
            </a:extLst>
          </p:cNvPr>
          <p:cNvSpPr>
            <a:spLocks noGrp="1"/>
          </p:cNvSpPr>
          <p:nvPr/>
        </p:nvSpPr>
        <p:spPr>
          <a:xfrm>
            <a:off x="1524000" y="3057525"/>
            <a:ext cx="9810750" cy="51435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Approved submission to the membership by email ballot.</a:t>
            </a:r>
          </a:p>
        </p:txBody>
      </p:sp>
      <p:sp>
        <p:nvSpPr>
          <p:cNvPr id="21" name="Gold Number Badge"/>
          <p:cNvSpPr/>
          <p:nvPr/>
        </p:nvSpPr>
        <p:spPr>
          <a:xfrm>
            <a:off x="589162" y="3722887"/>
            <a:ext cx="660000" cy="660000"/>
          </a:xfrm>
          <a:prstGeom prst="ellipse">
            <a:avLst/>
          </a:prstGeom>
          <a:solidFill>
            <a:srgbClr val="C9A227"/>
          </a:solidFill>
          <a:ln>
            <a:noFill/>
          </a:ln>
        </p:spPr>
        <p:txBody>
          <a:bodyPr/>
          <a:lstStyle/>
          <a:p>
            <a:endParaRPr/>
          </a:p>
        </p:txBody>
      </p:sp>
      <p:sp>
        <p:nvSpPr>
          <p:cNvPr id="10" name="Rectangle 9">
            <a:extLst>
              <a:ext uri="{FF2B5EF4-FFF2-40B4-BE49-F238E27FC236}">
                <a16:creationId xmlns:a16="http://schemas.microsoft.com/office/drawing/2014/main" id="{9AA4F8C0-BB8D-417F-95D3-8D0873DB7596}"/>
              </a:ext>
            </a:extLst>
          </p:cNvPr>
          <p:cNvSpPr>
            <a:spLocks noGrp="1"/>
          </p:cNvSpPr>
          <p:nvPr/>
        </p:nvSpPr>
        <p:spPr>
          <a:xfrm>
            <a:off x="589162" y="3722887"/>
            <a:ext cx="660000" cy="6600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3</a:t>
            </a:r>
          </a:p>
        </p:txBody>
      </p:sp>
      <p:sp>
        <p:nvSpPr>
          <p:cNvPr id="11" name="Rectangle 10">
            <a:extLst>
              <a:ext uri="{FF2B5EF4-FFF2-40B4-BE49-F238E27FC236}">
                <a16:creationId xmlns:a16="http://schemas.microsoft.com/office/drawing/2014/main" id="{F246B77C-B6AB-421D-864F-748B309B4E5A}"/>
              </a:ext>
            </a:extLst>
          </p:cNvPr>
          <p:cNvSpPr>
            <a:spLocks noGrp="1"/>
          </p:cNvSpPr>
          <p:nvPr/>
        </p:nvSpPr>
        <p:spPr>
          <a:xfrm>
            <a:off x="1524000" y="3705225"/>
            <a:ext cx="9810750" cy="3810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Shared-governance white paper</a:t>
            </a:r>
          </a:p>
        </p:txBody>
      </p:sp>
      <p:sp>
        <p:nvSpPr>
          <p:cNvPr id="12" name="Rectangle 11">
            <a:extLst>
              <a:ext uri="{FF2B5EF4-FFF2-40B4-BE49-F238E27FC236}">
                <a16:creationId xmlns:a16="http://schemas.microsoft.com/office/drawing/2014/main" id="{9D137E07-6C96-4F1A-9EB7-35B123F2EC0D}"/>
              </a:ext>
            </a:extLst>
          </p:cNvPr>
          <p:cNvSpPr>
            <a:spLocks noGrp="1"/>
          </p:cNvSpPr>
          <p:nvPr/>
        </p:nvSpPr>
        <p:spPr>
          <a:xfrm>
            <a:off x="1524000" y="4124325"/>
            <a:ext cx="9810750" cy="51435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Returned the draft to committee for further work.</a:t>
            </a:r>
          </a:p>
        </p:txBody>
      </p:sp>
      <p:sp>
        <p:nvSpPr>
          <p:cNvPr id="22" name="Gold Number Badge"/>
          <p:cNvSpPr/>
          <p:nvPr/>
        </p:nvSpPr>
        <p:spPr>
          <a:xfrm>
            <a:off x="589162" y="4789687"/>
            <a:ext cx="660000" cy="660000"/>
          </a:xfrm>
          <a:prstGeom prst="ellipse">
            <a:avLst/>
          </a:prstGeom>
          <a:solidFill>
            <a:srgbClr val="C9A227"/>
          </a:solidFill>
          <a:ln>
            <a:noFill/>
          </a:ln>
        </p:spPr>
        <p:txBody>
          <a:bodyPr/>
          <a:lstStyle/>
          <a:p>
            <a:endParaRPr/>
          </a:p>
        </p:txBody>
      </p:sp>
      <p:sp>
        <p:nvSpPr>
          <p:cNvPr id="13" name="Rectangle 12">
            <a:extLst>
              <a:ext uri="{FF2B5EF4-FFF2-40B4-BE49-F238E27FC236}">
                <a16:creationId xmlns:a16="http://schemas.microsoft.com/office/drawing/2014/main" id="{401A8FCC-5C1B-43A9-9469-4B73A38B07FB}"/>
              </a:ext>
            </a:extLst>
          </p:cNvPr>
          <p:cNvSpPr>
            <a:spLocks noGrp="1"/>
          </p:cNvSpPr>
          <p:nvPr/>
        </p:nvSpPr>
        <p:spPr>
          <a:xfrm>
            <a:off x="589162" y="4789687"/>
            <a:ext cx="660000" cy="660000"/>
          </a:xfrm>
          <a:prstGeom prst="rect">
            <a:avLst/>
          </a:prstGeom>
          <a:noFill/>
          <a:ln w="0">
            <a:noFill/>
          </a:ln>
        </p:spPr>
        <p:txBody>
          <a:bodyPr lIns="0" tIns="0" rIns="0" bIns="0" anchor="ctr">
            <a:noAutofit/>
          </a:bodyPr>
          <a:lstStyle/>
          <a:p>
            <a:pPr algn="ctr">
              <a:defRPr sz="3225" b="1">
                <a:solidFill>
                  <a:srgbClr val="FFFFFF"/>
                </a:solidFill>
                <a:latin typeface="Arial"/>
                <a:ea typeface="Arial"/>
                <a:cs typeface="Arial"/>
              </a:defRPr>
            </a:pPr>
            <a:r>
              <a:rPr sz="3225" b="1">
                <a:solidFill>
                  <a:srgbClr val="FFFFFF"/>
                </a:solidFill>
                <a:latin typeface="Arial"/>
                <a:ea typeface="Arial"/>
                <a:cs typeface="Arial"/>
              </a:rPr>
              <a:t>4</a:t>
            </a:r>
          </a:p>
        </p:txBody>
      </p:sp>
      <p:sp>
        <p:nvSpPr>
          <p:cNvPr id="14" name="Rectangle 13">
            <a:extLst>
              <a:ext uri="{FF2B5EF4-FFF2-40B4-BE49-F238E27FC236}">
                <a16:creationId xmlns:a16="http://schemas.microsoft.com/office/drawing/2014/main" id="{6CC19DC9-70DC-4C15-82AC-4697A7AE89DB}"/>
              </a:ext>
            </a:extLst>
          </p:cNvPr>
          <p:cNvSpPr>
            <a:spLocks noGrp="1"/>
          </p:cNvSpPr>
          <p:nvPr/>
        </p:nvSpPr>
        <p:spPr>
          <a:xfrm>
            <a:off x="1524000" y="4772025"/>
            <a:ext cx="9810750" cy="381000"/>
          </a:xfrm>
          <a:prstGeom prst="rect">
            <a:avLst/>
          </a:prstGeom>
          <a:noFill/>
          <a:ln w="0">
            <a:noFill/>
          </a:ln>
        </p:spPr>
        <p:txBody>
          <a:bodyPr lIns="0" tIns="0" rIns="0" bIns="0" anchor="t">
            <a:noAutofit/>
          </a:bodyPr>
          <a:lstStyle/>
          <a:p>
            <a:pPr>
              <a:defRPr sz="2175" b="1">
                <a:solidFill>
                  <a:srgbClr val="22294D"/>
                </a:solidFill>
                <a:latin typeface="Arial"/>
                <a:ea typeface="Arial"/>
                <a:cs typeface="Arial"/>
              </a:defRPr>
            </a:pPr>
            <a:r>
              <a:rPr sz="2175" b="1">
                <a:solidFill>
                  <a:srgbClr val="22294D"/>
                </a:solidFill>
                <a:latin typeface="Arial"/>
                <a:ea typeface="Arial"/>
                <a:cs typeface="Arial"/>
              </a:rPr>
              <a:t>Leadership elections</a:t>
            </a:r>
          </a:p>
        </p:txBody>
      </p:sp>
      <p:sp>
        <p:nvSpPr>
          <p:cNvPr id="15" name="Rectangle 14">
            <a:extLst>
              <a:ext uri="{FF2B5EF4-FFF2-40B4-BE49-F238E27FC236}">
                <a16:creationId xmlns:a16="http://schemas.microsoft.com/office/drawing/2014/main" id="{AD2DBAC6-106D-4E76-93E2-ABB15B970584}"/>
              </a:ext>
            </a:extLst>
          </p:cNvPr>
          <p:cNvSpPr>
            <a:spLocks noGrp="1"/>
          </p:cNvSpPr>
          <p:nvPr/>
        </p:nvSpPr>
        <p:spPr>
          <a:xfrm>
            <a:off x="1524000" y="5191125"/>
            <a:ext cx="9810750" cy="51435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Elected a President-Elect and three regional VPs.</a:t>
            </a:r>
          </a:p>
        </p:txBody>
      </p:sp>
      <p:cxnSp>
        <p:nvCxnSpPr>
          <p:cNvPr id="18" name="Gold Footer Divider"/>
          <p:cNvCxnSpPr/>
          <p:nvPr/>
        </p:nvCxnSpPr>
        <p:spPr>
          <a:xfrm>
            <a:off x="609600" y="6195060"/>
            <a:ext cx="10972750" cy="0"/>
          </a:xfrm>
          <a:prstGeom prst="line">
            <a:avLst/>
          </a:prstGeom>
          <a:ln w="9525">
            <a:solidFill>
              <a:srgbClr val="C9A227"/>
            </a:solidFill>
          </a:ln>
        </p:spPr>
      </p:cxnSp>
    </p:spTree>
    <p:extLst>
      <p:ext uri="{BB962C8B-B14F-4D97-AF65-F5344CB8AC3E}">
        <p14:creationId xmlns:p14="http://schemas.microsoft.com/office/powerpoint/2010/main" val="1966209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Gold Border Frame"/>
          <p:cNvSpPr/>
          <p:nvPr/>
        </p:nvSpPr>
        <p:spPr>
          <a:xfrm>
            <a:off x="228600" y="228600"/>
            <a:ext cx="11734800" cy="6400800"/>
          </a:xfrm>
          <a:prstGeom prst="rect">
            <a:avLst/>
          </a:prstGeom>
          <a:noFill/>
          <a:ln w="19050">
            <a:solidFill>
              <a:srgbClr val="C9A227"/>
            </a:solidFill>
          </a:ln>
        </p:spPr>
        <p:txBody>
          <a:bodyPr/>
          <a:lstStyle/>
          <a:p>
            <a:endParaRPr/>
          </a:p>
        </p:txBody>
      </p:sp>
      <p:sp>
        <p:nvSpPr>
          <p:cNvPr id="19" name="Rectangle 18">
            <a:extLst>
              <a:ext uri="{FF2B5EF4-FFF2-40B4-BE49-F238E27FC236}">
                <a16:creationId xmlns:a16="http://schemas.microsoft.com/office/drawing/2014/main" id="{908D212A-BF5B-4ECC-B0AB-8FC60B44A0AB}"/>
              </a:ext>
            </a:extLst>
          </p:cNvPr>
          <p:cNvSpPr>
            <a:spLocks noGrp="1"/>
          </p:cNvSpPr>
          <p:nvPr/>
        </p:nvSpPr>
        <p:spPr>
          <a:xfrm>
            <a:off x="609600" y="457200"/>
            <a:ext cx="10572750" cy="619125"/>
          </a:xfrm>
          <a:prstGeom prst="rect">
            <a:avLst/>
          </a:prstGeom>
          <a:noFill/>
          <a:ln w="0">
            <a:noFill/>
          </a:ln>
        </p:spPr>
        <p:txBody>
          <a:bodyPr lIns="0" tIns="0" rIns="0" bIns="0" anchor="t">
            <a:noAutofit/>
          </a:bodyPr>
          <a:lstStyle/>
          <a:p>
            <a:pPr>
              <a:defRPr sz="3300" b="1">
                <a:solidFill>
                  <a:srgbClr val="22294D"/>
                </a:solidFill>
                <a:latin typeface="Arial"/>
                <a:ea typeface="Arial"/>
                <a:cs typeface="Arial"/>
              </a:defRPr>
            </a:pPr>
            <a:r>
              <a:rPr sz="3300" b="1">
                <a:solidFill>
                  <a:srgbClr val="22294D"/>
                </a:solidFill>
                <a:latin typeface="Arial"/>
                <a:ea typeface="Arial"/>
                <a:cs typeface="Arial"/>
              </a:rPr>
              <a:t>Friday in Austin</a:t>
            </a:r>
          </a:p>
        </p:txBody>
      </p:sp>
      <p:sp>
        <p:nvSpPr>
          <p:cNvPr id="2" name="Rectangle 1">
            <a:extLst>
              <a:ext uri="{FF2B5EF4-FFF2-40B4-BE49-F238E27FC236}">
                <a16:creationId xmlns:a16="http://schemas.microsoft.com/office/drawing/2014/main" id="{6DAA0877-D55D-4CF5-B691-01D2E9904405}"/>
              </a:ext>
            </a:extLst>
          </p:cNvPr>
          <p:cNvSpPr>
            <a:spLocks noGrp="1"/>
          </p:cNvSpPr>
          <p:nvPr/>
        </p:nvSpPr>
        <p:spPr>
          <a:xfrm>
            <a:off x="11182350" y="6305550"/>
            <a:ext cx="419100" cy="2667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10</a:t>
            </a:r>
          </a:p>
        </p:txBody>
      </p:sp>
      <p:sp>
        <p:nvSpPr>
          <p:cNvPr id="3" name="Rectangle 2">
            <a:extLst>
              <a:ext uri="{FF2B5EF4-FFF2-40B4-BE49-F238E27FC236}">
                <a16:creationId xmlns:a16="http://schemas.microsoft.com/office/drawing/2014/main" id="{ECFDA4EC-94D0-42B2-AADD-3E5175107FF7}"/>
              </a:ext>
            </a:extLst>
          </p:cNvPr>
          <p:cNvSpPr>
            <a:spLocks noGrp="1"/>
          </p:cNvSpPr>
          <p:nvPr/>
        </p:nvSpPr>
        <p:spPr>
          <a:xfrm>
            <a:off x="609600" y="6267450"/>
            <a:ext cx="10096500" cy="28575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Provisional schedule: supplied Fall agenda 2.0</a:t>
            </a:r>
          </a:p>
        </p:txBody>
      </p:sp>
      <p:sp>
        <p:nvSpPr>
          <p:cNvPr id="4" name="Rectangle 3">
            <a:extLst>
              <a:ext uri="{FF2B5EF4-FFF2-40B4-BE49-F238E27FC236}">
                <a16:creationId xmlns:a16="http://schemas.microsoft.com/office/drawing/2014/main" id="{C72FE06A-A0BE-43B4-AE37-4A83289D125E}"/>
              </a:ext>
            </a:extLst>
          </p:cNvPr>
          <p:cNvSpPr>
            <a:spLocks noGrp="1"/>
          </p:cNvSpPr>
          <p:nvPr/>
        </p:nvSpPr>
        <p:spPr>
          <a:xfrm>
            <a:off x="609600" y="1333500"/>
            <a:ext cx="10668000" cy="381000"/>
          </a:xfrm>
          <a:prstGeom prst="rect">
            <a:avLst/>
          </a:prstGeom>
          <a:noFill/>
          <a:ln w="0">
            <a:noFill/>
          </a:ln>
        </p:spPr>
        <p:txBody>
          <a:bodyPr lIns="0" tIns="0" rIns="0" bIns="0" anchor="t">
            <a:noAutofit/>
          </a:bodyPr>
          <a:lstStyle/>
          <a:p>
            <a:pPr>
              <a:defRPr sz="2025" b="1">
                <a:solidFill>
                  <a:srgbClr val="AE2434"/>
                </a:solidFill>
                <a:latin typeface="Arial"/>
                <a:ea typeface="Arial"/>
                <a:cs typeface="Arial"/>
              </a:defRPr>
            </a:pPr>
            <a:r>
              <a:rPr sz="2025" b="1">
                <a:solidFill>
                  <a:srgbClr val="AE2434"/>
                </a:solidFill>
                <a:latin typeface="Arial"/>
                <a:ea typeface="Arial"/>
                <a:cs typeface="Arial"/>
              </a:rPr>
              <a:t>September 25</a:t>
            </a:r>
          </a:p>
        </p:txBody>
      </p:sp>
      <p:sp>
        <p:nvSpPr>
          <p:cNvPr id="5" name="Rectangle 4">
            <a:extLst>
              <a:ext uri="{FF2B5EF4-FFF2-40B4-BE49-F238E27FC236}">
                <a16:creationId xmlns:a16="http://schemas.microsoft.com/office/drawing/2014/main" id="{A1CF94E7-7AB3-4261-B161-96E1FE24BE44}"/>
              </a:ext>
            </a:extLst>
          </p:cNvPr>
          <p:cNvSpPr>
            <a:spLocks noGrp="1"/>
          </p:cNvSpPr>
          <p:nvPr/>
        </p:nvSpPr>
        <p:spPr>
          <a:xfrm>
            <a:off x="6477000" y="1409700"/>
            <a:ext cx="5048250" cy="304800"/>
          </a:xfrm>
          <a:prstGeom prst="rect">
            <a:avLst/>
          </a:prstGeom>
          <a:noFill/>
          <a:ln w="0">
            <a:noFill/>
          </a:ln>
        </p:spPr>
        <p:txBody>
          <a:bodyPr lIns="0" tIns="0" rIns="0" bIns="0" anchor="t">
            <a:noAutofit/>
          </a:bodyPr>
          <a:lstStyle/>
          <a:p>
            <a:pPr>
              <a:defRPr sz="1500" b="0">
                <a:solidFill>
                  <a:srgbClr val="596273"/>
                </a:solidFill>
                <a:latin typeface="Arial"/>
                <a:ea typeface="Arial"/>
                <a:cs typeface="Arial"/>
              </a:defRPr>
            </a:pPr>
            <a:r>
              <a:rPr sz="1500" b="0">
                <a:solidFill>
                  <a:srgbClr val="596273"/>
                </a:solidFill>
                <a:latin typeface="Arial"/>
                <a:ea typeface="Arial"/>
                <a:cs typeface="Arial"/>
              </a:rPr>
              <a:t>All times p.m. except the 11 a.m. start</a:t>
            </a:r>
          </a:p>
        </p:txBody>
      </p:sp>
      <p:sp>
        <p:nvSpPr>
          <p:cNvPr id="6" name="Rectangle 5">
            <a:extLst>
              <a:ext uri="{FF2B5EF4-FFF2-40B4-BE49-F238E27FC236}">
                <a16:creationId xmlns:a16="http://schemas.microsoft.com/office/drawing/2014/main" id="{CC9F0371-1917-4D91-9B4B-94A3CDB2ED0B}"/>
              </a:ext>
            </a:extLst>
          </p:cNvPr>
          <p:cNvSpPr>
            <a:spLocks noGrp="1"/>
          </p:cNvSpPr>
          <p:nvPr/>
        </p:nvSpPr>
        <p:spPr>
          <a:xfrm>
            <a:off x="609600" y="1943100"/>
            <a:ext cx="2190750" cy="409575"/>
          </a:xfrm>
          <a:prstGeom prst="rect">
            <a:avLst/>
          </a:prstGeom>
          <a:noFill/>
          <a:ln w="0">
            <a:noFill/>
          </a:ln>
        </p:spPr>
        <p:txBody>
          <a:bodyPr lIns="0" tIns="0" rIns="0" bIns="0" anchor="t">
            <a:noAutofit/>
          </a:bodyPr>
          <a:lstStyle/>
          <a:p>
            <a:pPr>
              <a:defRPr sz="1875" b="1">
                <a:solidFill>
                  <a:srgbClr val="AE2434"/>
                </a:solidFill>
                <a:latin typeface="Arial"/>
                <a:ea typeface="Arial"/>
                <a:cs typeface="Arial"/>
              </a:defRPr>
            </a:pPr>
            <a:r>
              <a:rPr sz="1875" b="1">
                <a:solidFill>
                  <a:srgbClr val="AE2434"/>
                </a:solidFill>
                <a:latin typeface="Arial"/>
                <a:ea typeface="Arial"/>
                <a:cs typeface="Arial"/>
              </a:rPr>
              <a:t>11:00–12:30</a:t>
            </a:r>
          </a:p>
        </p:txBody>
      </p:sp>
      <p:sp>
        <p:nvSpPr>
          <p:cNvPr id="7" name="Rectangle 6">
            <a:extLst>
              <a:ext uri="{FF2B5EF4-FFF2-40B4-BE49-F238E27FC236}">
                <a16:creationId xmlns:a16="http://schemas.microsoft.com/office/drawing/2014/main" id="{447FAFD2-D1A6-4948-97CA-5AF4B17F7FA9}"/>
              </a:ext>
            </a:extLst>
          </p:cNvPr>
          <p:cNvSpPr>
            <a:spLocks noGrp="1"/>
          </p:cNvSpPr>
          <p:nvPr/>
        </p:nvSpPr>
        <p:spPr>
          <a:xfrm>
            <a:off x="2971800" y="1943100"/>
            <a:ext cx="8429625" cy="49530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Lunch on your own and systems meetings</a:t>
            </a:r>
          </a:p>
        </p:txBody>
      </p:sp>
      <p:sp>
        <p:nvSpPr>
          <p:cNvPr id="8" name="Rectangle 7">
            <a:extLst>
              <a:ext uri="{FF2B5EF4-FFF2-40B4-BE49-F238E27FC236}">
                <a16:creationId xmlns:a16="http://schemas.microsoft.com/office/drawing/2014/main" id="{25F152FE-F1DA-4209-B428-81BEE172F727}"/>
              </a:ext>
            </a:extLst>
          </p:cNvPr>
          <p:cNvSpPr>
            <a:spLocks noGrp="1"/>
          </p:cNvSpPr>
          <p:nvPr/>
        </p:nvSpPr>
        <p:spPr>
          <a:xfrm>
            <a:off x="609600" y="2533650"/>
            <a:ext cx="2190750" cy="409575"/>
          </a:xfrm>
          <a:prstGeom prst="rect">
            <a:avLst/>
          </a:prstGeom>
          <a:noFill/>
          <a:ln w="0">
            <a:noFill/>
          </a:ln>
        </p:spPr>
        <p:txBody>
          <a:bodyPr lIns="0" tIns="0" rIns="0" bIns="0" anchor="t">
            <a:noAutofit/>
          </a:bodyPr>
          <a:lstStyle/>
          <a:p>
            <a:pPr>
              <a:defRPr sz="1875" b="1">
                <a:solidFill>
                  <a:srgbClr val="AE2434"/>
                </a:solidFill>
                <a:latin typeface="Arial"/>
                <a:ea typeface="Arial"/>
                <a:cs typeface="Arial"/>
              </a:defRPr>
            </a:pPr>
            <a:r>
              <a:rPr sz="1875" b="1">
                <a:solidFill>
                  <a:srgbClr val="AE2434"/>
                </a:solidFill>
                <a:latin typeface="Arial"/>
                <a:ea typeface="Arial"/>
                <a:cs typeface="Arial"/>
              </a:rPr>
              <a:t>12:30–12:40</a:t>
            </a:r>
          </a:p>
        </p:txBody>
      </p:sp>
      <p:sp>
        <p:nvSpPr>
          <p:cNvPr id="9" name="Rectangle 8">
            <a:extLst>
              <a:ext uri="{FF2B5EF4-FFF2-40B4-BE49-F238E27FC236}">
                <a16:creationId xmlns:a16="http://schemas.microsoft.com/office/drawing/2014/main" id="{53B53FCD-3C8D-4A5A-9515-90C5C075C6DF}"/>
              </a:ext>
            </a:extLst>
          </p:cNvPr>
          <p:cNvSpPr>
            <a:spLocks noGrp="1"/>
          </p:cNvSpPr>
          <p:nvPr/>
        </p:nvSpPr>
        <p:spPr>
          <a:xfrm>
            <a:off x="2971800" y="2533650"/>
            <a:ext cx="8429625" cy="49530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Welcome and agenda overview</a:t>
            </a:r>
          </a:p>
        </p:txBody>
      </p:sp>
      <p:sp>
        <p:nvSpPr>
          <p:cNvPr id="10" name="Rectangle 9">
            <a:extLst>
              <a:ext uri="{FF2B5EF4-FFF2-40B4-BE49-F238E27FC236}">
                <a16:creationId xmlns:a16="http://schemas.microsoft.com/office/drawing/2014/main" id="{EFA3DD35-24DD-4DF7-9FC0-A15FC3D1FC66}"/>
              </a:ext>
            </a:extLst>
          </p:cNvPr>
          <p:cNvSpPr>
            <a:spLocks noGrp="1"/>
          </p:cNvSpPr>
          <p:nvPr/>
        </p:nvSpPr>
        <p:spPr>
          <a:xfrm>
            <a:off x="609600" y="3124200"/>
            <a:ext cx="2190750" cy="409575"/>
          </a:xfrm>
          <a:prstGeom prst="rect">
            <a:avLst/>
          </a:prstGeom>
          <a:noFill/>
          <a:ln w="0">
            <a:noFill/>
          </a:ln>
        </p:spPr>
        <p:txBody>
          <a:bodyPr lIns="0" tIns="0" rIns="0" bIns="0" anchor="t">
            <a:noAutofit/>
          </a:bodyPr>
          <a:lstStyle/>
          <a:p>
            <a:pPr>
              <a:defRPr sz="1875" b="1">
                <a:solidFill>
                  <a:srgbClr val="AE2434"/>
                </a:solidFill>
                <a:latin typeface="Arial"/>
                <a:ea typeface="Arial"/>
                <a:cs typeface="Arial"/>
              </a:defRPr>
            </a:pPr>
            <a:r>
              <a:rPr sz="1875" b="1">
                <a:solidFill>
                  <a:srgbClr val="AE2434"/>
                </a:solidFill>
                <a:latin typeface="Arial"/>
                <a:ea typeface="Arial"/>
                <a:cs typeface="Arial"/>
              </a:rPr>
              <a:t>12:40–1:40</a:t>
            </a:r>
          </a:p>
        </p:txBody>
      </p:sp>
      <p:sp>
        <p:nvSpPr>
          <p:cNvPr id="11" name="Rectangle 10">
            <a:extLst>
              <a:ext uri="{FF2B5EF4-FFF2-40B4-BE49-F238E27FC236}">
                <a16:creationId xmlns:a16="http://schemas.microsoft.com/office/drawing/2014/main" id="{58C5DD46-EF17-408E-B595-E455FF98CE18}"/>
              </a:ext>
            </a:extLst>
          </p:cNvPr>
          <p:cNvSpPr>
            <a:spLocks noGrp="1"/>
          </p:cNvSpPr>
          <p:nvPr/>
        </p:nvSpPr>
        <p:spPr>
          <a:xfrm>
            <a:off x="2971800" y="3124200"/>
            <a:ext cx="8429625" cy="49530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Shared Governance Then and Now</a:t>
            </a:r>
          </a:p>
        </p:txBody>
      </p:sp>
      <p:sp>
        <p:nvSpPr>
          <p:cNvPr id="12" name="Rectangle 11">
            <a:extLst>
              <a:ext uri="{FF2B5EF4-FFF2-40B4-BE49-F238E27FC236}">
                <a16:creationId xmlns:a16="http://schemas.microsoft.com/office/drawing/2014/main" id="{AD9654EA-AFFC-4324-83BE-9D779AE46155}"/>
              </a:ext>
            </a:extLst>
          </p:cNvPr>
          <p:cNvSpPr>
            <a:spLocks noGrp="1"/>
          </p:cNvSpPr>
          <p:nvPr/>
        </p:nvSpPr>
        <p:spPr>
          <a:xfrm>
            <a:off x="609600" y="3714750"/>
            <a:ext cx="2190750" cy="409575"/>
          </a:xfrm>
          <a:prstGeom prst="rect">
            <a:avLst/>
          </a:prstGeom>
          <a:noFill/>
          <a:ln w="0">
            <a:noFill/>
          </a:ln>
        </p:spPr>
        <p:txBody>
          <a:bodyPr lIns="0" tIns="0" rIns="0" bIns="0" anchor="t">
            <a:noAutofit/>
          </a:bodyPr>
          <a:lstStyle/>
          <a:p>
            <a:pPr>
              <a:defRPr sz="1875" b="1">
                <a:solidFill>
                  <a:srgbClr val="AE2434"/>
                </a:solidFill>
                <a:latin typeface="Arial"/>
                <a:ea typeface="Arial"/>
                <a:cs typeface="Arial"/>
              </a:defRPr>
            </a:pPr>
            <a:r>
              <a:rPr sz="1875" b="1">
                <a:solidFill>
                  <a:srgbClr val="AE2434"/>
                </a:solidFill>
                <a:latin typeface="Arial"/>
                <a:ea typeface="Arial"/>
                <a:cs typeface="Arial"/>
              </a:rPr>
              <a:t>1:50–5:45</a:t>
            </a:r>
          </a:p>
        </p:txBody>
      </p:sp>
      <p:sp>
        <p:nvSpPr>
          <p:cNvPr id="13" name="Rectangle 12">
            <a:extLst>
              <a:ext uri="{FF2B5EF4-FFF2-40B4-BE49-F238E27FC236}">
                <a16:creationId xmlns:a16="http://schemas.microsoft.com/office/drawing/2014/main" id="{81AEBFD4-5846-4A55-BD85-65D0E532EF93}"/>
              </a:ext>
            </a:extLst>
          </p:cNvPr>
          <p:cNvSpPr>
            <a:spLocks noGrp="1"/>
          </p:cNvSpPr>
          <p:nvPr/>
        </p:nvSpPr>
        <p:spPr>
          <a:xfrm>
            <a:off x="2971800" y="3714750"/>
            <a:ext cx="8429625" cy="49530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Roundup Forum, roundtables, and non-member reports</a:t>
            </a:r>
          </a:p>
        </p:txBody>
      </p:sp>
      <p:sp>
        <p:nvSpPr>
          <p:cNvPr id="14" name="Rectangle 13">
            <a:extLst>
              <a:ext uri="{FF2B5EF4-FFF2-40B4-BE49-F238E27FC236}">
                <a16:creationId xmlns:a16="http://schemas.microsoft.com/office/drawing/2014/main" id="{54A0E495-8F5D-472C-9F88-58559790266F}"/>
              </a:ext>
            </a:extLst>
          </p:cNvPr>
          <p:cNvSpPr>
            <a:spLocks noGrp="1"/>
          </p:cNvSpPr>
          <p:nvPr/>
        </p:nvSpPr>
        <p:spPr>
          <a:xfrm>
            <a:off x="609600" y="4305300"/>
            <a:ext cx="2190750" cy="409575"/>
          </a:xfrm>
          <a:prstGeom prst="rect">
            <a:avLst/>
          </a:prstGeom>
          <a:noFill/>
          <a:ln w="0">
            <a:noFill/>
          </a:ln>
        </p:spPr>
        <p:txBody>
          <a:bodyPr lIns="0" tIns="0" rIns="0" bIns="0" anchor="t">
            <a:noAutofit/>
          </a:bodyPr>
          <a:lstStyle/>
          <a:p>
            <a:pPr>
              <a:defRPr sz="1875" b="1">
                <a:solidFill>
                  <a:srgbClr val="AE2434"/>
                </a:solidFill>
                <a:latin typeface="Arial"/>
                <a:ea typeface="Arial"/>
                <a:cs typeface="Arial"/>
              </a:defRPr>
            </a:pPr>
            <a:r>
              <a:rPr sz="1875" b="1">
                <a:solidFill>
                  <a:srgbClr val="AE2434"/>
                </a:solidFill>
                <a:latin typeface="Arial"/>
                <a:ea typeface="Arial"/>
                <a:cs typeface="Arial"/>
              </a:rPr>
              <a:t>5:45–7:00</a:t>
            </a:r>
          </a:p>
        </p:txBody>
      </p:sp>
      <p:sp>
        <p:nvSpPr>
          <p:cNvPr id="15" name="Rectangle 14">
            <a:extLst>
              <a:ext uri="{FF2B5EF4-FFF2-40B4-BE49-F238E27FC236}">
                <a16:creationId xmlns:a16="http://schemas.microsoft.com/office/drawing/2014/main" id="{D77BD6E3-3D2C-41AD-B7E8-CF873A98ABAD}"/>
              </a:ext>
            </a:extLst>
          </p:cNvPr>
          <p:cNvSpPr>
            <a:spLocks noGrp="1"/>
          </p:cNvSpPr>
          <p:nvPr/>
        </p:nvSpPr>
        <p:spPr>
          <a:xfrm>
            <a:off x="2971800" y="4305300"/>
            <a:ext cx="8429625" cy="49530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Networking</a:t>
            </a:r>
          </a:p>
        </p:txBody>
      </p:sp>
      <p:sp>
        <p:nvSpPr>
          <p:cNvPr id="16" name="Rectangle 15">
            <a:extLst>
              <a:ext uri="{FF2B5EF4-FFF2-40B4-BE49-F238E27FC236}">
                <a16:creationId xmlns:a16="http://schemas.microsoft.com/office/drawing/2014/main" id="{93A0C9BB-FA60-4015-B59A-5BB4C65AC109}"/>
              </a:ext>
            </a:extLst>
          </p:cNvPr>
          <p:cNvSpPr>
            <a:spLocks noGrp="1"/>
          </p:cNvSpPr>
          <p:nvPr/>
        </p:nvSpPr>
        <p:spPr>
          <a:xfrm>
            <a:off x="609600" y="4895850"/>
            <a:ext cx="2190750" cy="409575"/>
          </a:xfrm>
          <a:prstGeom prst="rect">
            <a:avLst/>
          </a:prstGeom>
          <a:noFill/>
          <a:ln w="0">
            <a:noFill/>
          </a:ln>
        </p:spPr>
        <p:txBody>
          <a:bodyPr lIns="0" tIns="0" rIns="0" bIns="0" anchor="t">
            <a:noAutofit/>
          </a:bodyPr>
          <a:lstStyle/>
          <a:p>
            <a:pPr>
              <a:defRPr sz="1875" b="1">
                <a:solidFill>
                  <a:srgbClr val="AE2434"/>
                </a:solidFill>
                <a:latin typeface="Arial"/>
                <a:ea typeface="Arial"/>
                <a:cs typeface="Arial"/>
              </a:defRPr>
            </a:pPr>
            <a:r>
              <a:rPr sz="1875" b="1">
                <a:solidFill>
                  <a:srgbClr val="AE2434"/>
                </a:solidFill>
                <a:latin typeface="Arial"/>
                <a:ea typeface="Arial"/>
                <a:cs typeface="Arial"/>
              </a:rPr>
              <a:t>7:30–9:00</a:t>
            </a:r>
          </a:p>
        </p:txBody>
      </p:sp>
      <p:sp>
        <p:nvSpPr>
          <p:cNvPr id="17" name="Rectangle 16">
            <a:extLst>
              <a:ext uri="{FF2B5EF4-FFF2-40B4-BE49-F238E27FC236}">
                <a16:creationId xmlns:a16="http://schemas.microsoft.com/office/drawing/2014/main" id="{33448308-BB0D-430F-AD2D-87B01F049A24}"/>
              </a:ext>
            </a:extLst>
          </p:cNvPr>
          <p:cNvSpPr>
            <a:spLocks noGrp="1"/>
          </p:cNvSpPr>
          <p:nvPr/>
        </p:nvSpPr>
        <p:spPr>
          <a:xfrm>
            <a:off x="2971800" y="4895850"/>
            <a:ext cx="8429625" cy="49530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Banquet dinner with Dr. Bill Kibler</a:t>
            </a:r>
          </a:p>
        </p:txBody>
      </p:sp>
      <p:sp>
        <p:nvSpPr>
          <p:cNvPr id="18" name="Rectangle 17">
            <a:extLst>
              <a:ext uri="{FF2B5EF4-FFF2-40B4-BE49-F238E27FC236}">
                <a16:creationId xmlns:a16="http://schemas.microsoft.com/office/drawing/2014/main" id="{96EC6E7F-3D70-4063-9068-5A7B1363E071}"/>
              </a:ext>
            </a:extLst>
          </p:cNvPr>
          <p:cNvSpPr>
            <a:spLocks noGrp="1"/>
          </p:cNvSpPr>
          <p:nvPr/>
        </p:nvSpPr>
        <p:spPr>
          <a:xfrm>
            <a:off x="609600" y="5572125"/>
            <a:ext cx="10477500" cy="619125"/>
          </a:xfrm>
          <a:prstGeom prst="rect">
            <a:avLst/>
          </a:prstGeom>
          <a:noFill/>
          <a:ln w="0">
            <a:noFill/>
          </a:ln>
        </p:spPr>
        <p:txBody>
          <a:bodyPr lIns="0" tIns="0" rIns="0" bIns="0" anchor="t">
            <a:noAutofit/>
          </a:bodyPr>
          <a:lstStyle/>
          <a:p>
            <a:pPr>
              <a:defRPr sz="1650" b="0">
                <a:solidFill>
                  <a:srgbClr val="22294D"/>
                </a:solidFill>
                <a:latin typeface="Arial"/>
                <a:ea typeface="Arial"/>
                <a:cs typeface="Arial"/>
              </a:defRPr>
            </a:pPr>
            <a:r>
              <a:rPr sz="1650" b="0">
                <a:solidFill>
                  <a:srgbClr val="22294D"/>
                </a:solidFill>
                <a:latin typeface="Arial"/>
                <a:ea typeface="Arial"/>
                <a:cs typeface="Arial"/>
              </a:rPr>
              <a:t>Embassy Suites by Hilton Austin Central</a:t>
            </a:r>
          </a:p>
          <a:p>
            <a:pPr>
              <a:defRPr sz="1650" b="0">
                <a:solidFill>
                  <a:srgbClr val="22294D"/>
                </a:solidFill>
                <a:latin typeface="Arial"/>
                <a:ea typeface="Arial"/>
                <a:cs typeface="Arial"/>
              </a:defRPr>
            </a:pPr>
            <a:r>
              <a:rPr sz="1650" b="0">
                <a:solidFill>
                  <a:srgbClr val="22294D"/>
                </a:solidFill>
                <a:latin typeface="Arial"/>
                <a:ea typeface="Arial"/>
                <a:cs typeface="Arial"/>
              </a:rPr>
              <a:t>5901 N IH-35, Austin, TX 78723</a:t>
            </a:r>
          </a:p>
        </p:txBody>
      </p:sp>
      <p:cxnSp>
        <p:nvCxnSpPr>
          <p:cNvPr id="21" name="Gold Footer Divider"/>
          <p:cNvCxnSpPr/>
          <p:nvPr/>
        </p:nvCxnSpPr>
        <p:spPr>
          <a:xfrm>
            <a:off x="609600" y="6195060"/>
            <a:ext cx="10972750" cy="0"/>
          </a:xfrm>
          <a:prstGeom prst="line">
            <a:avLst/>
          </a:prstGeom>
          <a:ln w="9525">
            <a:solidFill>
              <a:srgbClr val="C9A227"/>
            </a:solidFill>
          </a:ln>
        </p:spPr>
      </p:cxnSp>
    </p:spTree>
    <p:extLst>
      <p:ext uri="{BB962C8B-B14F-4D97-AF65-F5344CB8AC3E}">
        <p14:creationId xmlns:p14="http://schemas.microsoft.com/office/powerpoint/2010/main" val="1021595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Gold Border Frame"/>
          <p:cNvSpPr/>
          <p:nvPr/>
        </p:nvSpPr>
        <p:spPr>
          <a:xfrm>
            <a:off x="228600" y="228600"/>
            <a:ext cx="11734800" cy="6400800"/>
          </a:xfrm>
          <a:prstGeom prst="rect">
            <a:avLst/>
          </a:prstGeom>
          <a:noFill/>
          <a:ln w="19050">
            <a:solidFill>
              <a:srgbClr val="C9A227"/>
            </a:solidFill>
          </a:ln>
        </p:spPr>
        <p:txBody>
          <a:bodyPr/>
          <a:lstStyle/>
          <a:p>
            <a:endParaRPr/>
          </a:p>
        </p:txBody>
      </p:sp>
      <p:sp>
        <p:nvSpPr>
          <p:cNvPr id="16" name="Rectangle 15">
            <a:extLst>
              <a:ext uri="{FF2B5EF4-FFF2-40B4-BE49-F238E27FC236}">
                <a16:creationId xmlns:a16="http://schemas.microsoft.com/office/drawing/2014/main" id="{F663083D-5B89-479B-B5AC-95FBE83175F6}"/>
              </a:ext>
            </a:extLst>
          </p:cNvPr>
          <p:cNvSpPr>
            <a:spLocks noGrp="1"/>
          </p:cNvSpPr>
          <p:nvPr/>
        </p:nvSpPr>
        <p:spPr>
          <a:xfrm>
            <a:off x="609600" y="457200"/>
            <a:ext cx="10572750" cy="619125"/>
          </a:xfrm>
          <a:prstGeom prst="rect">
            <a:avLst/>
          </a:prstGeom>
          <a:noFill/>
          <a:ln w="0">
            <a:noFill/>
          </a:ln>
        </p:spPr>
        <p:txBody>
          <a:bodyPr lIns="0" tIns="0" rIns="0" bIns="0" anchor="t">
            <a:noAutofit/>
          </a:bodyPr>
          <a:lstStyle/>
          <a:p>
            <a:pPr>
              <a:defRPr sz="3300" b="1">
                <a:solidFill>
                  <a:srgbClr val="22294D"/>
                </a:solidFill>
                <a:latin typeface="Arial"/>
                <a:ea typeface="Arial"/>
                <a:cs typeface="Arial"/>
              </a:defRPr>
            </a:pPr>
            <a:r>
              <a:rPr sz="3300" b="1" dirty="0">
                <a:solidFill>
                  <a:srgbClr val="22294D"/>
                </a:solidFill>
                <a:latin typeface="Arial"/>
                <a:ea typeface="Arial"/>
                <a:cs typeface="Arial"/>
              </a:rPr>
              <a:t>Roundup Reports </a:t>
            </a:r>
            <a:r>
              <a:rPr lang="en-US" sz="3300" b="1" dirty="0">
                <a:solidFill>
                  <a:srgbClr val="22294D"/>
                </a:solidFill>
                <a:latin typeface="Arial"/>
                <a:ea typeface="Arial"/>
                <a:cs typeface="Arial"/>
              </a:rPr>
              <a:t>G</a:t>
            </a:r>
            <a:r>
              <a:rPr sz="3300" b="1" dirty="0">
                <a:solidFill>
                  <a:srgbClr val="22294D"/>
                </a:solidFill>
                <a:latin typeface="Arial"/>
                <a:ea typeface="Arial"/>
                <a:cs typeface="Arial"/>
              </a:rPr>
              <a:t>ive </a:t>
            </a:r>
            <a:r>
              <a:rPr lang="en-US" sz="3300" b="1" dirty="0">
                <a:solidFill>
                  <a:srgbClr val="22294D"/>
                </a:solidFill>
                <a:latin typeface="Arial"/>
                <a:ea typeface="Arial"/>
                <a:cs typeface="Arial"/>
              </a:rPr>
              <a:t>E</a:t>
            </a:r>
            <a:r>
              <a:rPr sz="3300" b="1" dirty="0">
                <a:solidFill>
                  <a:srgbClr val="22294D"/>
                </a:solidFill>
                <a:latin typeface="Arial"/>
                <a:ea typeface="Arial"/>
                <a:cs typeface="Arial"/>
              </a:rPr>
              <a:t>ach </a:t>
            </a:r>
            <a:r>
              <a:rPr lang="en-US" sz="3300" b="1" dirty="0">
                <a:solidFill>
                  <a:srgbClr val="22294D"/>
                </a:solidFill>
                <a:latin typeface="Arial"/>
                <a:ea typeface="Arial"/>
                <a:cs typeface="Arial"/>
              </a:rPr>
              <a:t>C</a:t>
            </a:r>
            <a:r>
              <a:rPr sz="3300" b="1" dirty="0">
                <a:solidFill>
                  <a:srgbClr val="22294D"/>
                </a:solidFill>
                <a:latin typeface="Arial"/>
                <a:ea typeface="Arial"/>
                <a:cs typeface="Arial"/>
              </a:rPr>
              <a:t>ampus a </a:t>
            </a:r>
            <a:r>
              <a:rPr lang="en-US" sz="3300" b="1" dirty="0">
                <a:solidFill>
                  <a:srgbClr val="22294D"/>
                </a:solidFill>
                <a:latin typeface="Arial"/>
                <a:ea typeface="Arial"/>
                <a:cs typeface="Arial"/>
              </a:rPr>
              <a:t>V</a:t>
            </a:r>
            <a:r>
              <a:rPr sz="3300" b="1" dirty="0">
                <a:solidFill>
                  <a:srgbClr val="22294D"/>
                </a:solidFill>
                <a:latin typeface="Arial"/>
                <a:ea typeface="Arial"/>
                <a:cs typeface="Arial"/>
              </a:rPr>
              <a:t>oice</a:t>
            </a:r>
          </a:p>
        </p:txBody>
      </p:sp>
      <p:sp>
        <p:nvSpPr>
          <p:cNvPr id="2" name="Rectangle 1">
            <a:extLst>
              <a:ext uri="{FF2B5EF4-FFF2-40B4-BE49-F238E27FC236}">
                <a16:creationId xmlns:a16="http://schemas.microsoft.com/office/drawing/2014/main" id="{CA910BE0-4A3E-4CEC-88F1-E50C53E90797}"/>
              </a:ext>
            </a:extLst>
          </p:cNvPr>
          <p:cNvSpPr>
            <a:spLocks noGrp="1"/>
          </p:cNvSpPr>
          <p:nvPr/>
        </p:nvSpPr>
        <p:spPr>
          <a:xfrm>
            <a:off x="11182350" y="6305550"/>
            <a:ext cx="419100" cy="2667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11</a:t>
            </a:r>
          </a:p>
        </p:txBody>
      </p:sp>
      <p:sp>
        <p:nvSpPr>
          <p:cNvPr id="3" name="Rectangle 2">
            <a:extLst>
              <a:ext uri="{FF2B5EF4-FFF2-40B4-BE49-F238E27FC236}">
                <a16:creationId xmlns:a16="http://schemas.microsoft.com/office/drawing/2014/main" id="{120EAB46-4B96-43E4-90C1-A5913E2E8E98}"/>
              </a:ext>
            </a:extLst>
          </p:cNvPr>
          <p:cNvSpPr>
            <a:spLocks noGrp="1"/>
          </p:cNvSpPr>
          <p:nvPr/>
        </p:nvSpPr>
        <p:spPr>
          <a:xfrm>
            <a:off x="609600" y="6267450"/>
            <a:ext cx="10096500" cy="28575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hlinkClick r:id="rId3"/>
              </a:rPr>
              <a:t>Roundup purpose: Meetings</a:t>
            </a:r>
          </a:p>
        </p:txBody>
      </p:sp>
      <p:sp>
        <p:nvSpPr>
          <p:cNvPr id="4" name="Rectangle 3">
            <a:extLst>
              <a:ext uri="{FF2B5EF4-FFF2-40B4-BE49-F238E27FC236}">
                <a16:creationId xmlns:a16="http://schemas.microsoft.com/office/drawing/2014/main" id="{0701E1C8-5FEB-4CC5-9E84-7438CC66AB89}"/>
              </a:ext>
            </a:extLst>
          </p:cNvPr>
          <p:cNvSpPr>
            <a:spLocks noGrp="1"/>
          </p:cNvSpPr>
          <p:nvPr/>
        </p:nvSpPr>
        <p:spPr>
          <a:xfrm>
            <a:off x="609600" y="1495425"/>
            <a:ext cx="5334000" cy="438150"/>
          </a:xfrm>
          <a:prstGeom prst="rect">
            <a:avLst/>
          </a:prstGeom>
          <a:noFill/>
          <a:ln w="0">
            <a:noFill/>
          </a:ln>
        </p:spPr>
        <p:txBody>
          <a:bodyPr lIns="0" tIns="0" rIns="0" bIns="0" anchor="t">
            <a:noAutofit/>
          </a:bodyPr>
          <a:lstStyle/>
          <a:p>
            <a:pPr>
              <a:defRPr sz="2250" b="1">
                <a:solidFill>
                  <a:srgbClr val="22294D"/>
                </a:solidFill>
                <a:latin typeface="Arial"/>
                <a:ea typeface="Arial"/>
                <a:cs typeface="Arial"/>
              </a:defRPr>
            </a:pPr>
            <a:r>
              <a:rPr sz="2250" b="1">
                <a:solidFill>
                  <a:srgbClr val="22294D"/>
                </a:solidFill>
                <a:latin typeface="Arial"/>
                <a:ea typeface="Arial"/>
                <a:cs typeface="Arial"/>
              </a:rPr>
              <a:t>Friday’s Roundup Forum</a:t>
            </a:r>
          </a:p>
        </p:txBody>
      </p:sp>
      <p:sp>
        <p:nvSpPr>
          <p:cNvPr id="5" name="Rectangle 4">
            <a:extLst>
              <a:ext uri="{FF2B5EF4-FFF2-40B4-BE49-F238E27FC236}">
                <a16:creationId xmlns:a16="http://schemas.microsoft.com/office/drawing/2014/main" id="{53462845-98BB-4298-AF0E-66A70F6A52D0}"/>
              </a:ext>
            </a:extLst>
          </p:cNvPr>
          <p:cNvSpPr>
            <a:spLocks noGrp="1"/>
          </p:cNvSpPr>
          <p:nvPr/>
        </p:nvSpPr>
        <p:spPr>
          <a:xfrm>
            <a:off x="609600" y="2266950"/>
            <a:ext cx="2000250" cy="381000"/>
          </a:xfrm>
          <a:prstGeom prst="rect">
            <a:avLst/>
          </a:prstGeom>
          <a:noFill/>
          <a:ln w="0">
            <a:noFill/>
          </a:ln>
        </p:spPr>
        <p:txBody>
          <a:bodyPr lIns="0" tIns="0" rIns="0" bIns="0" anchor="t">
            <a:noAutofit/>
          </a:bodyPr>
          <a:lstStyle/>
          <a:p>
            <a:pPr>
              <a:defRPr sz="1875" b="1">
                <a:solidFill>
                  <a:srgbClr val="AE2434"/>
                </a:solidFill>
                <a:latin typeface="Arial"/>
                <a:ea typeface="Arial"/>
                <a:cs typeface="Arial"/>
              </a:defRPr>
            </a:pPr>
            <a:r>
              <a:rPr sz="1875" b="1">
                <a:solidFill>
                  <a:srgbClr val="AE2434"/>
                </a:solidFill>
                <a:latin typeface="Arial"/>
                <a:ea typeface="Arial"/>
                <a:cs typeface="Arial"/>
              </a:rPr>
              <a:t>1:50–2:50</a:t>
            </a:r>
          </a:p>
        </p:txBody>
      </p:sp>
      <p:sp>
        <p:nvSpPr>
          <p:cNvPr id="6" name="Rectangle 5">
            <a:extLst>
              <a:ext uri="{FF2B5EF4-FFF2-40B4-BE49-F238E27FC236}">
                <a16:creationId xmlns:a16="http://schemas.microsoft.com/office/drawing/2014/main" id="{2C0A3F03-5B1E-4ECE-B424-5003290055D2}"/>
              </a:ext>
            </a:extLst>
          </p:cNvPr>
          <p:cNvSpPr>
            <a:spLocks noGrp="1"/>
          </p:cNvSpPr>
          <p:nvPr/>
        </p:nvSpPr>
        <p:spPr>
          <a:xfrm>
            <a:off x="2781300" y="2266950"/>
            <a:ext cx="3524250" cy="59055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Part I: Reports</a:t>
            </a:r>
          </a:p>
        </p:txBody>
      </p:sp>
      <p:sp>
        <p:nvSpPr>
          <p:cNvPr id="7" name="Rectangle 6">
            <a:extLst>
              <a:ext uri="{FF2B5EF4-FFF2-40B4-BE49-F238E27FC236}">
                <a16:creationId xmlns:a16="http://schemas.microsoft.com/office/drawing/2014/main" id="{94041B01-9BD9-4678-8929-22B557E37970}"/>
              </a:ext>
            </a:extLst>
          </p:cNvPr>
          <p:cNvSpPr>
            <a:spLocks noGrp="1"/>
          </p:cNvSpPr>
          <p:nvPr/>
        </p:nvSpPr>
        <p:spPr>
          <a:xfrm>
            <a:off x="609600" y="3067050"/>
            <a:ext cx="2000250" cy="381000"/>
          </a:xfrm>
          <a:prstGeom prst="rect">
            <a:avLst/>
          </a:prstGeom>
          <a:noFill/>
          <a:ln w="0">
            <a:noFill/>
          </a:ln>
        </p:spPr>
        <p:txBody>
          <a:bodyPr lIns="0" tIns="0" rIns="0" bIns="0" anchor="t">
            <a:noAutofit/>
          </a:bodyPr>
          <a:lstStyle/>
          <a:p>
            <a:pPr>
              <a:defRPr sz="1875" b="1">
                <a:solidFill>
                  <a:srgbClr val="AE2434"/>
                </a:solidFill>
                <a:latin typeface="Arial"/>
                <a:ea typeface="Arial"/>
                <a:cs typeface="Arial"/>
              </a:defRPr>
            </a:pPr>
            <a:r>
              <a:rPr sz="1875" b="1">
                <a:solidFill>
                  <a:srgbClr val="AE2434"/>
                </a:solidFill>
                <a:latin typeface="Arial"/>
                <a:ea typeface="Arial"/>
                <a:cs typeface="Arial"/>
              </a:rPr>
              <a:t>3:00–4:20</a:t>
            </a:r>
          </a:p>
        </p:txBody>
      </p:sp>
      <p:sp>
        <p:nvSpPr>
          <p:cNvPr id="8" name="Rectangle 7">
            <a:extLst>
              <a:ext uri="{FF2B5EF4-FFF2-40B4-BE49-F238E27FC236}">
                <a16:creationId xmlns:a16="http://schemas.microsoft.com/office/drawing/2014/main" id="{23955B79-257B-4534-A3EE-D675B5738FE7}"/>
              </a:ext>
            </a:extLst>
          </p:cNvPr>
          <p:cNvSpPr>
            <a:spLocks noGrp="1"/>
          </p:cNvSpPr>
          <p:nvPr/>
        </p:nvSpPr>
        <p:spPr>
          <a:xfrm>
            <a:off x="2781300" y="3067050"/>
            <a:ext cx="3524250" cy="59055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Part II: Roundtables</a:t>
            </a:r>
          </a:p>
        </p:txBody>
      </p:sp>
      <p:sp>
        <p:nvSpPr>
          <p:cNvPr id="9" name="Rectangle 8">
            <a:extLst>
              <a:ext uri="{FF2B5EF4-FFF2-40B4-BE49-F238E27FC236}">
                <a16:creationId xmlns:a16="http://schemas.microsoft.com/office/drawing/2014/main" id="{8626A463-F52F-43AF-8DAF-DA77185C5CE4}"/>
              </a:ext>
            </a:extLst>
          </p:cNvPr>
          <p:cNvSpPr>
            <a:spLocks noGrp="1"/>
          </p:cNvSpPr>
          <p:nvPr/>
        </p:nvSpPr>
        <p:spPr>
          <a:xfrm>
            <a:off x="609600" y="3867150"/>
            <a:ext cx="2000250" cy="381000"/>
          </a:xfrm>
          <a:prstGeom prst="rect">
            <a:avLst/>
          </a:prstGeom>
          <a:noFill/>
          <a:ln w="0">
            <a:noFill/>
          </a:ln>
        </p:spPr>
        <p:txBody>
          <a:bodyPr lIns="0" tIns="0" rIns="0" bIns="0" anchor="t">
            <a:noAutofit/>
          </a:bodyPr>
          <a:lstStyle/>
          <a:p>
            <a:pPr>
              <a:defRPr sz="1875" b="1">
                <a:solidFill>
                  <a:srgbClr val="AE2434"/>
                </a:solidFill>
                <a:latin typeface="Arial"/>
                <a:ea typeface="Arial"/>
                <a:cs typeface="Arial"/>
              </a:defRPr>
            </a:pPr>
            <a:r>
              <a:rPr sz="1875" b="1">
                <a:solidFill>
                  <a:srgbClr val="AE2434"/>
                </a:solidFill>
                <a:latin typeface="Arial"/>
                <a:ea typeface="Arial"/>
                <a:cs typeface="Arial"/>
              </a:rPr>
              <a:t>4:30–4:45</a:t>
            </a:r>
          </a:p>
        </p:txBody>
      </p:sp>
      <p:sp>
        <p:nvSpPr>
          <p:cNvPr id="10" name="Rectangle 9">
            <a:extLst>
              <a:ext uri="{FF2B5EF4-FFF2-40B4-BE49-F238E27FC236}">
                <a16:creationId xmlns:a16="http://schemas.microsoft.com/office/drawing/2014/main" id="{DAD96091-B623-491C-840B-71E764250F6B}"/>
              </a:ext>
            </a:extLst>
          </p:cNvPr>
          <p:cNvSpPr>
            <a:spLocks noGrp="1"/>
          </p:cNvSpPr>
          <p:nvPr/>
        </p:nvSpPr>
        <p:spPr>
          <a:xfrm>
            <a:off x="2781300" y="3867150"/>
            <a:ext cx="3524250" cy="59055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Non-member Round Reports</a:t>
            </a:r>
          </a:p>
        </p:txBody>
      </p:sp>
      <p:sp>
        <p:nvSpPr>
          <p:cNvPr id="11" name="Rectangle 10">
            <a:extLst>
              <a:ext uri="{FF2B5EF4-FFF2-40B4-BE49-F238E27FC236}">
                <a16:creationId xmlns:a16="http://schemas.microsoft.com/office/drawing/2014/main" id="{BF36D5BA-69E4-4EEA-9ACA-46CD96A1C327}"/>
              </a:ext>
            </a:extLst>
          </p:cNvPr>
          <p:cNvSpPr>
            <a:spLocks noGrp="1"/>
          </p:cNvSpPr>
          <p:nvPr/>
        </p:nvSpPr>
        <p:spPr>
          <a:xfrm>
            <a:off x="609600" y="4667250"/>
            <a:ext cx="2000250" cy="381000"/>
          </a:xfrm>
          <a:prstGeom prst="rect">
            <a:avLst/>
          </a:prstGeom>
          <a:noFill/>
          <a:ln w="0">
            <a:noFill/>
          </a:ln>
        </p:spPr>
        <p:txBody>
          <a:bodyPr lIns="0" tIns="0" rIns="0" bIns="0" anchor="t">
            <a:noAutofit/>
          </a:bodyPr>
          <a:lstStyle/>
          <a:p>
            <a:pPr>
              <a:defRPr sz="1875" b="1">
                <a:solidFill>
                  <a:srgbClr val="AE2434"/>
                </a:solidFill>
                <a:latin typeface="Arial"/>
                <a:ea typeface="Arial"/>
                <a:cs typeface="Arial"/>
              </a:defRPr>
            </a:pPr>
            <a:r>
              <a:rPr sz="1875" b="1">
                <a:solidFill>
                  <a:srgbClr val="AE2434"/>
                </a:solidFill>
                <a:latin typeface="Arial"/>
                <a:ea typeface="Arial"/>
                <a:cs typeface="Arial"/>
              </a:rPr>
              <a:t>4:45–5:45</a:t>
            </a:r>
          </a:p>
        </p:txBody>
      </p:sp>
      <p:sp>
        <p:nvSpPr>
          <p:cNvPr id="12" name="Rectangle 11">
            <a:extLst>
              <a:ext uri="{FF2B5EF4-FFF2-40B4-BE49-F238E27FC236}">
                <a16:creationId xmlns:a16="http://schemas.microsoft.com/office/drawing/2014/main" id="{1811EAE7-5C04-49DE-A942-8399D761156E}"/>
              </a:ext>
            </a:extLst>
          </p:cNvPr>
          <p:cNvSpPr>
            <a:spLocks noGrp="1"/>
          </p:cNvSpPr>
          <p:nvPr/>
        </p:nvSpPr>
        <p:spPr>
          <a:xfrm>
            <a:off x="2781300" y="4667250"/>
            <a:ext cx="3524250" cy="590550"/>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Part III: Roundtables</a:t>
            </a:r>
          </a:p>
        </p:txBody>
      </p:sp>
      <p:sp>
        <p:nvSpPr>
          <p:cNvPr id="13" name="Rectangle 12">
            <a:extLst>
              <a:ext uri="{FF2B5EF4-FFF2-40B4-BE49-F238E27FC236}">
                <a16:creationId xmlns:a16="http://schemas.microsoft.com/office/drawing/2014/main" id="{2528B44A-9DD4-4B12-BADA-EE378FBF589A}"/>
              </a:ext>
            </a:extLst>
          </p:cNvPr>
          <p:cNvSpPr>
            <a:spLocks noGrp="1"/>
          </p:cNvSpPr>
          <p:nvPr/>
        </p:nvSpPr>
        <p:spPr>
          <a:xfrm>
            <a:off x="7191375" y="1495425"/>
            <a:ext cx="4381500" cy="438150"/>
          </a:xfrm>
          <a:prstGeom prst="rect">
            <a:avLst/>
          </a:prstGeom>
          <a:noFill/>
          <a:ln w="0">
            <a:noFill/>
          </a:ln>
        </p:spPr>
        <p:txBody>
          <a:bodyPr lIns="0" tIns="0" rIns="0" bIns="0" anchor="t">
            <a:noAutofit/>
          </a:bodyPr>
          <a:lstStyle/>
          <a:p>
            <a:pPr>
              <a:defRPr sz="2250" b="1">
                <a:solidFill>
                  <a:srgbClr val="22294D"/>
                </a:solidFill>
                <a:latin typeface="Arial"/>
                <a:ea typeface="Arial"/>
                <a:cs typeface="Arial"/>
              </a:defRPr>
            </a:pPr>
            <a:r>
              <a:rPr sz="2250" b="1">
                <a:solidFill>
                  <a:srgbClr val="22294D"/>
                </a:solidFill>
                <a:latin typeface="Arial"/>
                <a:ea typeface="Arial"/>
                <a:cs typeface="Arial"/>
              </a:rPr>
              <a:t>A useful contribution</a:t>
            </a:r>
          </a:p>
        </p:txBody>
      </p:sp>
      <p:sp>
        <p:nvSpPr>
          <p:cNvPr id="14" name="Rectangle 13">
            <a:extLst>
              <a:ext uri="{FF2B5EF4-FFF2-40B4-BE49-F238E27FC236}">
                <a16:creationId xmlns:a16="http://schemas.microsoft.com/office/drawing/2014/main" id="{3D119D28-6705-43D2-8F30-AC8760700C9A}"/>
              </a:ext>
            </a:extLst>
          </p:cNvPr>
          <p:cNvSpPr>
            <a:spLocks noGrp="1"/>
          </p:cNvSpPr>
          <p:nvPr/>
        </p:nvSpPr>
        <p:spPr>
          <a:xfrm>
            <a:off x="7191375" y="2181225"/>
            <a:ext cx="4238625" cy="3143250"/>
          </a:xfrm>
          <a:prstGeom prst="rect">
            <a:avLst/>
          </a:prstGeom>
          <a:noFill/>
          <a:ln w="0">
            <a:noFill/>
          </a:ln>
        </p:spPr>
        <p:txBody>
          <a:bodyPr lIns="0" tIns="0" rIns="0" bIns="0" anchor="t">
            <a:noAutofit/>
          </a:bodyPr>
          <a:lstStyle/>
          <a:p>
            <a:pPr>
              <a:defRPr sz="2025" b="0">
                <a:solidFill>
                  <a:srgbClr val="242936"/>
                </a:solidFill>
                <a:latin typeface="Arial"/>
                <a:ea typeface="Arial"/>
                <a:cs typeface="Arial"/>
              </a:defRPr>
            </a:pPr>
            <a:r>
              <a:rPr sz="2025" b="0">
                <a:solidFill>
                  <a:srgbClr val="242936"/>
                </a:solidFill>
                <a:latin typeface="Arial"/>
                <a:ea typeface="Arial"/>
                <a:cs typeface="Arial"/>
              </a:rPr>
              <a:t>A campus development worth sharing</a:t>
            </a:r>
          </a:p>
          <a:p>
            <a:endParaRPr sz="2025" b="0">
              <a:solidFill>
                <a:srgbClr val="242936"/>
              </a:solidFill>
              <a:latin typeface="Arial"/>
              <a:ea typeface="Arial"/>
              <a:cs typeface="Arial"/>
            </a:endParaRPr>
          </a:p>
          <a:p>
            <a:pPr>
              <a:defRPr sz="2025" b="0">
                <a:solidFill>
                  <a:srgbClr val="242936"/>
                </a:solidFill>
                <a:latin typeface="Arial"/>
                <a:ea typeface="Arial"/>
                <a:cs typeface="Arial"/>
              </a:defRPr>
            </a:pPr>
            <a:r>
              <a:rPr sz="2025" b="0">
                <a:solidFill>
                  <a:srgbClr val="242936"/>
                </a:solidFill>
                <a:latin typeface="Arial"/>
                <a:ea typeface="Arial"/>
                <a:cs typeface="Arial"/>
              </a:rPr>
              <a:t>A governance concern with a concrete example</a:t>
            </a:r>
          </a:p>
          <a:p>
            <a:endParaRPr sz="2025" b="0">
              <a:solidFill>
                <a:srgbClr val="242936"/>
              </a:solidFill>
              <a:latin typeface="Arial"/>
              <a:ea typeface="Arial"/>
              <a:cs typeface="Arial"/>
            </a:endParaRPr>
          </a:p>
          <a:p>
            <a:pPr>
              <a:defRPr sz="2025" b="0">
                <a:solidFill>
                  <a:srgbClr val="242936"/>
                </a:solidFill>
                <a:latin typeface="Arial"/>
                <a:ea typeface="Arial"/>
                <a:cs typeface="Arial"/>
              </a:defRPr>
            </a:pPr>
            <a:r>
              <a:rPr sz="2025" b="0">
                <a:solidFill>
                  <a:srgbClr val="242936"/>
                </a:solidFill>
                <a:latin typeface="Arial"/>
                <a:ea typeface="Arial"/>
                <a:cs typeface="Arial"/>
              </a:rPr>
              <a:t>A question or practice that other institutions can use</a:t>
            </a:r>
          </a:p>
        </p:txBody>
      </p:sp>
      <p:sp>
        <p:nvSpPr>
          <p:cNvPr id="15" name="Rectangle 14">
            <a:extLst>
              <a:ext uri="{FF2B5EF4-FFF2-40B4-BE49-F238E27FC236}">
                <a16:creationId xmlns:a16="http://schemas.microsoft.com/office/drawing/2014/main" id="{B520FEBC-BB63-4E3D-A14C-965B1D890F16}"/>
              </a:ext>
            </a:extLst>
          </p:cNvPr>
          <p:cNvSpPr>
            <a:spLocks noGrp="1"/>
          </p:cNvSpPr>
          <p:nvPr/>
        </p:nvSpPr>
        <p:spPr>
          <a:xfrm>
            <a:off x="609600" y="5619750"/>
            <a:ext cx="5619750" cy="361950"/>
          </a:xfrm>
          <a:prstGeom prst="rect">
            <a:avLst/>
          </a:prstGeom>
          <a:noFill/>
          <a:ln w="0">
            <a:noFill/>
          </a:ln>
        </p:spPr>
        <p:txBody>
          <a:bodyPr lIns="0" tIns="0" rIns="0" bIns="0" anchor="t">
            <a:noAutofit/>
          </a:bodyPr>
          <a:lstStyle/>
          <a:p>
            <a:pPr>
              <a:defRPr sz="1575" b="0">
                <a:solidFill>
                  <a:srgbClr val="596273"/>
                </a:solidFill>
                <a:latin typeface="Arial"/>
                <a:ea typeface="Arial"/>
                <a:cs typeface="Arial"/>
              </a:defRPr>
            </a:pPr>
            <a:r>
              <a:rPr sz="1575" b="0">
                <a:solidFill>
                  <a:srgbClr val="596273"/>
                </a:solidFill>
                <a:latin typeface="Arial"/>
                <a:ea typeface="Arial"/>
                <a:cs typeface="Arial"/>
              </a:rPr>
              <a:t>All times p.m. / Provisional agenda 2.0</a:t>
            </a:r>
          </a:p>
        </p:txBody>
      </p:sp>
      <p:cxnSp>
        <p:nvCxnSpPr>
          <p:cNvPr id="18" name="Gold Footer Divider"/>
          <p:cNvCxnSpPr/>
          <p:nvPr/>
        </p:nvCxnSpPr>
        <p:spPr>
          <a:xfrm>
            <a:off x="609600" y="6195060"/>
            <a:ext cx="10972750" cy="0"/>
          </a:xfrm>
          <a:prstGeom prst="line">
            <a:avLst/>
          </a:prstGeom>
          <a:ln w="9525">
            <a:solidFill>
              <a:srgbClr val="C9A227"/>
            </a:solidFill>
          </a:ln>
        </p:spPr>
      </p:cxnSp>
    </p:spTree>
    <p:extLst>
      <p:ext uri="{BB962C8B-B14F-4D97-AF65-F5344CB8AC3E}">
        <p14:creationId xmlns:p14="http://schemas.microsoft.com/office/powerpoint/2010/main" val="1557151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Gold Border Frame"/>
          <p:cNvSpPr/>
          <p:nvPr/>
        </p:nvSpPr>
        <p:spPr>
          <a:xfrm>
            <a:off x="228600" y="228600"/>
            <a:ext cx="11734800" cy="6400800"/>
          </a:xfrm>
          <a:prstGeom prst="rect">
            <a:avLst/>
          </a:prstGeom>
          <a:noFill/>
          <a:ln w="19050">
            <a:solidFill>
              <a:srgbClr val="C9A227"/>
            </a:solidFill>
          </a:ln>
        </p:spPr>
        <p:txBody>
          <a:bodyPr/>
          <a:lstStyle/>
          <a:p>
            <a:endParaRPr/>
          </a:p>
        </p:txBody>
      </p:sp>
      <p:sp>
        <p:nvSpPr>
          <p:cNvPr id="11" name="Rectangle 10">
            <a:extLst>
              <a:ext uri="{FF2B5EF4-FFF2-40B4-BE49-F238E27FC236}">
                <a16:creationId xmlns:a16="http://schemas.microsoft.com/office/drawing/2014/main" id="{E6D47B05-C7EF-4D39-A50D-FC3E04B80989}"/>
              </a:ext>
            </a:extLst>
          </p:cNvPr>
          <p:cNvSpPr>
            <a:spLocks noGrp="1"/>
          </p:cNvSpPr>
          <p:nvPr/>
        </p:nvSpPr>
        <p:spPr>
          <a:xfrm>
            <a:off x="609600" y="457200"/>
            <a:ext cx="10572750" cy="619125"/>
          </a:xfrm>
          <a:prstGeom prst="rect">
            <a:avLst/>
          </a:prstGeom>
          <a:noFill/>
          <a:ln w="0">
            <a:noFill/>
          </a:ln>
        </p:spPr>
        <p:txBody>
          <a:bodyPr lIns="0" tIns="0" rIns="0" bIns="0" anchor="t">
            <a:noAutofit/>
          </a:bodyPr>
          <a:lstStyle/>
          <a:p>
            <a:pPr>
              <a:defRPr sz="3300" b="1">
                <a:solidFill>
                  <a:srgbClr val="22294D"/>
                </a:solidFill>
                <a:latin typeface="Arial"/>
                <a:ea typeface="Arial"/>
                <a:cs typeface="Arial"/>
              </a:defRPr>
            </a:pPr>
            <a:r>
              <a:rPr sz="3300" b="1" dirty="0">
                <a:solidFill>
                  <a:srgbClr val="22294D"/>
                </a:solidFill>
                <a:latin typeface="Arial"/>
                <a:ea typeface="Arial"/>
                <a:cs typeface="Arial"/>
              </a:rPr>
              <a:t>Saturday’s </a:t>
            </a:r>
            <a:r>
              <a:rPr lang="en-US" sz="3300" b="1" dirty="0">
                <a:solidFill>
                  <a:srgbClr val="22294D"/>
                </a:solidFill>
                <a:latin typeface="Arial"/>
                <a:ea typeface="Arial"/>
                <a:cs typeface="Arial"/>
              </a:rPr>
              <a:t>B</a:t>
            </a:r>
            <a:r>
              <a:rPr sz="3300" b="1" dirty="0">
                <a:solidFill>
                  <a:srgbClr val="22294D"/>
                </a:solidFill>
                <a:latin typeface="Arial"/>
                <a:ea typeface="Arial"/>
                <a:cs typeface="Arial"/>
              </a:rPr>
              <a:t>usiness </a:t>
            </a:r>
            <a:r>
              <a:rPr lang="en-US" sz="3300" b="1" dirty="0">
                <a:solidFill>
                  <a:srgbClr val="22294D"/>
                </a:solidFill>
                <a:latin typeface="Arial"/>
                <a:ea typeface="Arial"/>
                <a:cs typeface="Arial"/>
              </a:rPr>
              <a:t>M</a:t>
            </a:r>
            <a:r>
              <a:rPr sz="3300" b="1" dirty="0">
                <a:solidFill>
                  <a:srgbClr val="22294D"/>
                </a:solidFill>
                <a:latin typeface="Arial"/>
                <a:ea typeface="Arial"/>
                <a:cs typeface="Arial"/>
              </a:rPr>
              <a:t>eeting</a:t>
            </a:r>
          </a:p>
        </p:txBody>
      </p:sp>
      <p:sp>
        <p:nvSpPr>
          <p:cNvPr id="2" name="Rectangle 1">
            <a:extLst>
              <a:ext uri="{FF2B5EF4-FFF2-40B4-BE49-F238E27FC236}">
                <a16:creationId xmlns:a16="http://schemas.microsoft.com/office/drawing/2014/main" id="{2104DC15-594E-4B5A-9193-7354718589CE}"/>
              </a:ext>
            </a:extLst>
          </p:cNvPr>
          <p:cNvSpPr>
            <a:spLocks noGrp="1"/>
          </p:cNvSpPr>
          <p:nvPr/>
        </p:nvSpPr>
        <p:spPr>
          <a:xfrm>
            <a:off x="11182350" y="6305550"/>
            <a:ext cx="419100" cy="2667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12</a:t>
            </a:r>
          </a:p>
        </p:txBody>
      </p:sp>
      <p:sp>
        <p:nvSpPr>
          <p:cNvPr id="3" name="Rectangle 2">
            <a:extLst>
              <a:ext uri="{FF2B5EF4-FFF2-40B4-BE49-F238E27FC236}">
                <a16:creationId xmlns:a16="http://schemas.microsoft.com/office/drawing/2014/main" id="{C5DF1E93-B12F-49C7-9D3F-5323D1ED1AE1}"/>
              </a:ext>
            </a:extLst>
          </p:cNvPr>
          <p:cNvSpPr>
            <a:spLocks noGrp="1"/>
          </p:cNvSpPr>
          <p:nvPr/>
        </p:nvSpPr>
        <p:spPr>
          <a:xfrm>
            <a:off x="609600" y="6267450"/>
            <a:ext cx="10096500" cy="28575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Provisional schedule: supplied Fall agenda 2.0</a:t>
            </a:r>
          </a:p>
        </p:txBody>
      </p:sp>
      <p:sp>
        <p:nvSpPr>
          <p:cNvPr id="4" name="Rectangle 3">
            <a:extLst>
              <a:ext uri="{FF2B5EF4-FFF2-40B4-BE49-F238E27FC236}">
                <a16:creationId xmlns:a16="http://schemas.microsoft.com/office/drawing/2014/main" id="{C7C9458B-3DB4-480A-BDCA-5E5F08ADD3B8}"/>
              </a:ext>
            </a:extLst>
          </p:cNvPr>
          <p:cNvSpPr>
            <a:spLocks noGrp="1"/>
          </p:cNvSpPr>
          <p:nvPr/>
        </p:nvSpPr>
        <p:spPr>
          <a:xfrm>
            <a:off x="609600" y="1428750"/>
            <a:ext cx="4857750" cy="857250"/>
          </a:xfrm>
          <a:prstGeom prst="rect">
            <a:avLst/>
          </a:prstGeom>
          <a:noFill/>
          <a:ln w="0">
            <a:noFill/>
          </a:ln>
        </p:spPr>
        <p:txBody>
          <a:bodyPr lIns="0" tIns="0" rIns="0" bIns="0" anchor="t">
            <a:noAutofit/>
          </a:bodyPr>
          <a:lstStyle/>
          <a:p>
            <a:pPr>
              <a:defRPr sz="2475" b="1">
                <a:solidFill>
                  <a:srgbClr val="AE2434"/>
                </a:solidFill>
                <a:latin typeface="Arial"/>
                <a:ea typeface="Arial"/>
                <a:cs typeface="Arial"/>
              </a:defRPr>
            </a:pPr>
            <a:r>
              <a:rPr sz="2475" b="1">
                <a:solidFill>
                  <a:srgbClr val="AE2434"/>
                </a:solidFill>
                <a:latin typeface="Arial"/>
                <a:ea typeface="Arial"/>
                <a:cs typeface="Arial"/>
              </a:rPr>
              <a:t>September 26</a:t>
            </a:r>
          </a:p>
          <a:p>
            <a:pPr>
              <a:defRPr sz="2475" b="1">
                <a:solidFill>
                  <a:srgbClr val="AE2434"/>
                </a:solidFill>
                <a:latin typeface="Arial"/>
                <a:ea typeface="Arial"/>
                <a:cs typeface="Arial"/>
              </a:defRPr>
            </a:pPr>
            <a:r>
              <a:rPr sz="2475" b="1">
                <a:solidFill>
                  <a:srgbClr val="AE2434"/>
                </a:solidFill>
                <a:latin typeface="Arial"/>
                <a:ea typeface="Arial"/>
                <a:cs typeface="Arial"/>
              </a:rPr>
              <a:t>8:30–10:00 a.m.</a:t>
            </a:r>
          </a:p>
        </p:txBody>
      </p:sp>
      <p:sp>
        <p:nvSpPr>
          <p:cNvPr id="5" name="Rectangle 4">
            <a:extLst>
              <a:ext uri="{FF2B5EF4-FFF2-40B4-BE49-F238E27FC236}">
                <a16:creationId xmlns:a16="http://schemas.microsoft.com/office/drawing/2014/main" id="{5BA5403A-2231-4470-A811-7C99C3B2AAA3}"/>
              </a:ext>
            </a:extLst>
          </p:cNvPr>
          <p:cNvSpPr>
            <a:spLocks noGrp="1"/>
          </p:cNvSpPr>
          <p:nvPr/>
        </p:nvSpPr>
        <p:spPr>
          <a:xfrm>
            <a:off x="609600" y="2714625"/>
            <a:ext cx="5905500" cy="542925"/>
          </a:xfrm>
          <a:prstGeom prst="rect">
            <a:avLst/>
          </a:prstGeom>
          <a:noFill/>
          <a:ln w="0">
            <a:noFill/>
          </a:ln>
        </p:spPr>
        <p:txBody>
          <a:bodyPr lIns="0" tIns="0" rIns="0" bIns="0" anchor="t">
            <a:noAutofit/>
          </a:bodyPr>
          <a:lstStyle/>
          <a:p>
            <a:pPr>
              <a:defRPr sz="2025" b="1">
                <a:solidFill>
                  <a:srgbClr val="22294D"/>
                </a:solidFill>
                <a:latin typeface="Arial"/>
                <a:ea typeface="Arial"/>
                <a:cs typeface="Arial"/>
              </a:defRPr>
            </a:pPr>
            <a:r>
              <a:rPr sz="2025" b="1">
                <a:solidFill>
                  <a:srgbClr val="22294D"/>
                </a:solidFill>
                <a:latin typeface="Arial"/>
                <a:ea typeface="Arial"/>
                <a:cs typeface="Arial"/>
              </a:rPr>
              <a:t>Approve Spring 2026 minutes</a:t>
            </a:r>
          </a:p>
        </p:txBody>
      </p:sp>
      <p:sp>
        <p:nvSpPr>
          <p:cNvPr id="6" name="Rectangle 5">
            <a:extLst>
              <a:ext uri="{FF2B5EF4-FFF2-40B4-BE49-F238E27FC236}">
                <a16:creationId xmlns:a16="http://schemas.microsoft.com/office/drawing/2014/main" id="{0790B492-C9F3-41CD-B99E-4DDAC31CA4A7}"/>
              </a:ext>
            </a:extLst>
          </p:cNvPr>
          <p:cNvSpPr>
            <a:spLocks noGrp="1"/>
          </p:cNvSpPr>
          <p:nvPr/>
        </p:nvSpPr>
        <p:spPr>
          <a:xfrm>
            <a:off x="609600" y="3381375"/>
            <a:ext cx="5905500" cy="542925"/>
          </a:xfrm>
          <a:prstGeom prst="rect">
            <a:avLst/>
          </a:prstGeom>
          <a:noFill/>
          <a:ln w="0">
            <a:noFill/>
          </a:ln>
        </p:spPr>
        <p:txBody>
          <a:bodyPr lIns="0" tIns="0" rIns="0" bIns="0" anchor="t">
            <a:noAutofit/>
          </a:bodyPr>
          <a:lstStyle/>
          <a:p>
            <a:pPr>
              <a:defRPr sz="2025" b="0">
                <a:solidFill>
                  <a:srgbClr val="22294D"/>
                </a:solidFill>
                <a:latin typeface="Arial"/>
                <a:ea typeface="Arial"/>
                <a:cs typeface="Arial"/>
              </a:defRPr>
            </a:pPr>
            <a:r>
              <a:rPr sz="2025" b="0">
                <a:solidFill>
                  <a:srgbClr val="22294D"/>
                </a:solidFill>
                <a:latin typeface="Arial"/>
                <a:ea typeface="Arial"/>
                <a:cs typeface="Arial"/>
              </a:rPr>
              <a:t>Treasurer’s report</a:t>
            </a:r>
          </a:p>
        </p:txBody>
      </p:sp>
      <p:sp>
        <p:nvSpPr>
          <p:cNvPr id="7" name="Rectangle 6">
            <a:extLst>
              <a:ext uri="{FF2B5EF4-FFF2-40B4-BE49-F238E27FC236}">
                <a16:creationId xmlns:a16="http://schemas.microsoft.com/office/drawing/2014/main" id="{2419D283-ACB1-40E6-97A4-3F5660E4F3A7}"/>
              </a:ext>
            </a:extLst>
          </p:cNvPr>
          <p:cNvSpPr>
            <a:spLocks noGrp="1"/>
          </p:cNvSpPr>
          <p:nvPr/>
        </p:nvSpPr>
        <p:spPr>
          <a:xfrm>
            <a:off x="609600" y="4048125"/>
            <a:ext cx="5905500" cy="542925"/>
          </a:xfrm>
          <a:prstGeom prst="rect">
            <a:avLst/>
          </a:prstGeom>
          <a:noFill/>
          <a:ln w="0">
            <a:noFill/>
          </a:ln>
        </p:spPr>
        <p:txBody>
          <a:bodyPr lIns="0" tIns="0" rIns="0" bIns="0" anchor="t">
            <a:noAutofit/>
          </a:bodyPr>
          <a:lstStyle/>
          <a:p>
            <a:pPr>
              <a:defRPr sz="2025" b="0">
                <a:solidFill>
                  <a:srgbClr val="22294D"/>
                </a:solidFill>
                <a:latin typeface="Arial"/>
                <a:ea typeface="Arial"/>
                <a:cs typeface="Arial"/>
              </a:defRPr>
            </a:pPr>
            <a:r>
              <a:rPr sz="2025" b="0">
                <a:solidFill>
                  <a:srgbClr val="22294D"/>
                </a:solidFill>
                <a:latin typeface="Arial"/>
                <a:ea typeface="Arial"/>
                <a:cs typeface="Arial"/>
              </a:rPr>
              <a:t>Vice President regional reports</a:t>
            </a:r>
          </a:p>
        </p:txBody>
      </p:sp>
      <p:sp>
        <p:nvSpPr>
          <p:cNvPr id="8" name="Rectangle 7">
            <a:extLst>
              <a:ext uri="{FF2B5EF4-FFF2-40B4-BE49-F238E27FC236}">
                <a16:creationId xmlns:a16="http://schemas.microsoft.com/office/drawing/2014/main" id="{E7FF5583-F118-4F19-A95A-B2694462A9C5}"/>
              </a:ext>
            </a:extLst>
          </p:cNvPr>
          <p:cNvSpPr>
            <a:spLocks noGrp="1"/>
          </p:cNvSpPr>
          <p:nvPr/>
        </p:nvSpPr>
        <p:spPr>
          <a:xfrm>
            <a:off x="609600" y="4714875"/>
            <a:ext cx="5905500" cy="542925"/>
          </a:xfrm>
          <a:prstGeom prst="rect">
            <a:avLst/>
          </a:prstGeom>
          <a:noFill/>
          <a:ln w="0">
            <a:noFill/>
          </a:ln>
        </p:spPr>
        <p:txBody>
          <a:bodyPr lIns="0" tIns="0" rIns="0" bIns="0" anchor="t">
            <a:noAutofit/>
          </a:bodyPr>
          <a:lstStyle/>
          <a:p>
            <a:pPr>
              <a:defRPr sz="2025" b="0">
                <a:solidFill>
                  <a:srgbClr val="22294D"/>
                </a:solidFill>
                <a:latin typeface="Arial"/>
                <a:ea typeface="Arial"/>
                <a:cs typeface="Arial"/>
              </a:defRPr>
            </a:pPr>
            <a:r>
              <a:rPr sz="2025" b="0">
                <a:solidFill>
                  <a:srgbClr val="22294D"/>
                </a:solidFill>
                <a:latin typeface="Arial"/>
                <a:ea typeface="Arial"/>
                <a:cs typeface="Arial"/>
              </a:rPr>
              <a:t>New business and adjournment</a:t>
            </a:r>
          </a:p>
        </p:txBody>
      </p:sp>
      <p:pic>
        <p:nvPicPr>
          <p:cNvPr id="19" name="Picture 18"/>
          <p:cNvPicPr>
            <a:picLocks noChangeAspect="1"/>
          </p:cNvPicPr>
          <p:nvPr/>
        </p:nvPicPr>
        <p:blipFill>
          <a:blip r:embed="rId3"/>
          <a:stretch/>
        </p:blipFill>
        <p:spPr>
          <a:xfrm>
            <a:off x="7288213" y="1666875"/>
            <a:ext cx="4254500" cy="3190875"/>
          </a:xfrm>
          <a:prstGeom prst="rect">
            <a:avLst/>
          </a:prstGeom>
          <a:ln w="38100" cap="flat" cmpd="sng" algn="ctr">
            <a:solidFill>
              <a:srgbClr val="C9A227"/>
            </a:solidFill>
            <a:prstDash val="solid"/>
          </a:ln>
        </p:spPr>
      </p:pic>
      <p:cxnSp>
        <p:nvCxnSpPr>
          <p:cNvPr id="21" name="Gold Footer Divider"/>
          <p:cNvCxnSpPr/>
          <p:nvPr/>
        </p:nvCxnSpPr>
        <p:spPr>
          <a:xfrm>
            <a:off x="609600" y="6195060"/>
            <a:ext cx="10972750" cy="0"/>
          </a:xfrm>
          <a:prstGeom prst="line">
            <a:avLst/>
          </a:prstGeom>
          <a:ln w="9525">
            <a:solidFill>
              <a:srgbClr val="C9A227"/>
            </a:solidFill>
          </a:ln>
        </p:spPr>
      </p:cxnSp>
    </p:spTree>
    <p:extLst>
      <p:ext uri="{BB962C8B-B14F-4D97-AF65-F5344CB8AC3E}">
        <p14:creationId xmlns:p14="http://schemas.microsoft.com/office/powerpoint/2010/main" val="1381115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Gold Border Frame"/>
          <p:cNvSpPr/>
          <p:nvPr/>
        </p:nvSpPr>
        <p:spPr>
          <a:xfrm>
            <a:off x="228600" y="228600"/>
            <a:ext cx="11734800" cy="6400800"/>
          </a:xfrm>
          <a:prstGeom prst="rect">
            <a:avLst/>
          </a:prstGeom>
          <a:noFill/>
          <a:ln w="19050">
            <a:solidFill>
              <a:srgbClr val="C9A227"/>
            </a:solidFill>
          </a:ln>
        </p:spPr>
        <p:txBody>
          <a:bodyPr/>
          <a:lstStyle/>
          <a:p>
            <a:endParaRPr/>
          </a:p>
        </p:txBody>
      </p:sp>
      <p:sp>
        <p:nvSpPr>
          <p:cNvPr id="12" name="Rectangle 11">
            <a:extLst>
              <a:ext uri="{FF2B5EF4-FFF2-40B4-BE49-F238E27FC236}">
                <a16:creationId xmlns:a16="http://schemas.microsoft.com/office/drawing/2014/main" id="{B2BE176C-EC5F-4D0A-80B5-0F43F93F3439}"/>
              </a:ext>
            </a:extLst>
          </p:cNvPr>
          <p:cNvSpPr>
            <a:spLocks noGrp="1"/>
          </p:cNvSpPr>
          <p:nvPr/>
        </p:nvSpPr>
        <p:spPr>
          <a:xfrm>
            <a:off x="609600" y="457200"/>
            <a:ext cx="10572750" cy="619125"/>
          </a:xfrm>
          <a:prstGeom prst="rect">
            <a:avLst/>
          </a:prstGeom>
          <a:noFill/>
          <a:ln w="0">
            <a:noFill/>
          </a:ln>
        </p:spPr>
        <p:txBody>
          <a:bodyPr lIns="0" tIns="0" rIns="0" bIns="0" anchor="t">
            <a:noAutofit/>
          </a:bodyPr>
          <a:lstStyle/>
          <a:p>
            <a:pPr>
              <a:defRPr sz="3300" b="1">
                <a:solidFill>
                  <a:srgbClr val="22294D"/>
                </a:solidFill>
                <a:latin typeface="Arial"/>
                <a:ea typeface="Arial"/>
                <a:cs typeface="Arial"/>
              </a:defRPr>
            </a:pPr>
            <a:r>
              <a:rPr sz="3300" b="1" dirty="0">
                <a:solidFill>
                  <a:srgbClr val="22294D"/>
                </a:solidFill>
                <a:latin typeface="Arial"/>
                <a:ea typeface="Arial"/>
                <a:cs typeface="Arial"/>
              </a:rPr>
              <a:t>Your </a:t>
            </a:r>
            <a:r>
              <a:rPr lang="en-US" sz="3300" b="1" dirty="0">
                <a:solidFill>
                  <a:srgbClr val="22294D"/>
                </a:solidFill>
                <a:latin typeface="Arial"/>
                <a:ea typeface="Arial"/>
                <a:cs typeface="Arial"/>
              </a:rPr>
              <a:t>F</a:t>
            </a:r>
            <a:r>
              <a:rPr sz="3300" b="1" dirty="0">
                <a:solidFill>
                  <a:srgbClr val="22294D"/>
                </a:solidFill>
                <a:latin typeface="Arial"/>
                <a:ea typeface="Arial"/>
                <a:cs typeface="Arial"/>
              </a:rPr>
              <a:t>irst </a:t>
            </a:r>
            <a:r>
              <a:rPr lang="en-US" sz="3300" b="1" dirty="0">
                <a:solidFill>
                  <a:srgbClr val="22294D"/>
                </a:solidFill>
                <a:latin typeface="Arial"/>
                <a:ea typeface="Arial"/>
                <a:cs typeface="Arial"/>
              </a:rPr>
              <a:t>M</a:t>
            </a:r>
            <a:r>
              <a:rPr sz="3300" b="1" dirty="0">
                <a:solidFill>
                  <a:srgbClr val="22294D"/>
                </a:solidFill>
                <a:latin typeface="Arial"/>
                <a:ea typeface="Arial"/>
                <a:cs typeface="Arial"/>
              </a:rPr>
              <a:t>eeting</a:t>
            </a:r>
          </a:p>
        </p:txBody>
      </p:sp>
      <p:sp>
        <p:nvSpPr>
          <p:cNvPr id="2" name="Rectangle 1">
            <a:extLst>
              <a:ext uri="{FF2B5EF4-FFF2-40B4-BE49-F238E27FC236}">
                <a16:creationId xmlns:a16="http://schemas.microsoft.com/office/drawing/2014/main" id="{3E3D5771-7831-4237-B70F-CA8BF9AC4942}"/>
              </a:ext>
            </a:extLst>
          </p:cNvPr>
          <p:cNvSpPr>
            <a:spLocks noGrp="1"/>
          </p:cNvSpPr>
          <p:nvPr/>
        </p:nvSpPr>
        <p:spPr>
          <a:xfrm>
            <a:off x="11182350" y="6305550"/>
            <a:ext cx="419100" cy="2667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13</a:t>
            </a:r>
          </a:p>
        </p:txBody>
      </p:sp>
      <p:sp>
        <p:nvSpPr>
          <p:cNvPr id="3" name="Rectangle 2">
            <a:extLst>
              <a:ext uri="{FF2B5EF4-FFF2-40B4-BE49-F238E27FC236}">
                <a16:creationId xmlns:a16="http://schemas.microsoft.com/office/drawing/2014/main" id="{1965F287-DA2A-445B-8AE0-9692E9CC2B3F}"/>
              </a:ext>
            </a:extLst>
          </p:cNvPr>
          <p:cNvSpPr>
            <a:spLocks noGrp="1"/>
          </p:cNvSpPr>
          <p:nvPr/>
        </p:nvSpPr>
        <p:spPr>
          <a:xfrm>
            <a:off x="609600" y="6267450"/>
            <a:ext cx="10096500" cy="28575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hlinkClick r:id="rId3"/>
              </a:rPr>
              <a:t>Leadership contacts: Organization</a:t>
            </a:r>
          </a:p>
        </p:txBody>
      </p:sp>
      <p:sp>
        <p:nvSpPr>
          <p:cNvPr id="4" name="Rectangle 3">
            <a:extLst>
              <a:ext uri="{FF2B5EF4-FFF2-40B4-BE49-F238E27FC236}">
                <a16:creationId xmlns:a16="http://schemas.microsoft.com/office/drawing/2014/main" id="{719120AC-8CA2-4AEF-8E79-E67D17B0A018}"/>
              </a:ext>
            </a:extLst>
          </p:cNvPr>
          <p:cNvSpPr>
            <a:spLocks noGrp="1"/>
          </p:cNvSpPr>
          <p:nvPr/>
        </p:nvSpPr>
        <p:spPr>
          <a:xfrm>
            <a:off x="609600" y="1590675"/>
            <a:ext cx="5048250" cy="342900"/>
          </a:xfrm>
          <a:prstGeom prst="rect">
            <a:avLst/>
          </a:prstGeom>
          <a:noFill/>
          <a:ln w="0">
            <a:noFill/>
          </a:ln>
        </p:spPr>
        <p:txBody>
          <a:bodyPr lIns="0" tIns="0" rIns="0" bIns="0" anchor="t">
            <a:noAutofit/>
          </a:bodyPr>
          <a:lstStyle/>
          <a:p>
            <a:pPr>
              <a:defRPr sz="2175" b="1">
                <a:solidFill>
                  <a:srgbClr val="AE2434"/>
                </a:solidFill>
                <a:latin typeface="Arial"/>
                <a:ea typeface="Arial"/>
                <a:cs typeface="Arial"/>
              </a:defRPr>
            </a:pPr>
            <a:r>
              <a:rPr sz="2175" b="1">
                <a:solidFill>
                  <a:srgbClr val="AE2434"/>
                </a:solidFill>
                <a:latin typeface="Arial"/>
                <a:ea typeface="Arial"/>
                <a:cs typeface="Arial"/>
              </a:rPr>
              <a:t>Before the sessions</a:t>
            </a:r>
          </a:p>
        </p:txBody>
      </p:sp>
      <p:sp>
        <p:nvSpPr>
          <p:cNvPr id="5" name="Rectangle 4">
            <a:extLst>
              <a:ext uri="{FF2B5EF4-FFF2-40B4-BE49-F238E27FC236}">
                <a16:creationId xmlns:a16="http://schemas.microsoft.com/office/drawing/2014/main" id="{5CFBBF9B-EDD4-439C-B768-9015F1CC6B13}"/>
              </a:ext>
            </a:extLst>
          </p:cNvPr>
          <p:cNvSpPr>
            <a:spLocks noGrp="1"/>
          </p:cNvSpPr>
          <p:nvPr/>
        </p:nvSpPr>
        <p:spPr>
          <a:xfrm>
            <a:off x="609600" y="2028825"/>
            <a:ext cx="5048250" cy="1000125"/>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Review the agenda and Spring minutes. Coordinate your campus report.</a:t>
            </a:r>
          </a:p>
        </p:txBody>
      </p:sp>
      <p:sp>
        <p:nvSpPr>
          <p:cNvPr id="6" name="Rectangle 5">
            <a:extLst>
              <a:ext uri="{FF2B5EF4-FFF2-40B4-BE49-F238E27FC236}">
                <a16:creationId xmlns:a16="http://schemas.microsoft.com/office/drawing/2014/main" id="{3D529FC2-02CE-4694-ABC6-9942F57D9276}"/>
              </a:ext>
            </a:extLst>
          </p:cNvPr>
          <p:cNvSpPr>
            <a:spLocks noGrp="1"/>
          </p:cNvSpPr>
          <p:nvPr/>
        </p:nvSpPr>
        <p:spPr>
          <a:xfrm>
            <a:off x="6477000" y="1590675"/>
            <a:ext cx="5048250" cy="342900"/>
          </a:xfrm>
          <a:prstGeom prst="rect">
            <a:avLst/>
          </a:prstGeom>
          <a:noFill/>
          <a:ln w="0">
            <a:noFill/>
          </a:ln>
        </p:spPr>
        <p:txBody>
          <a:bodyPr lIns="0" tIns="0" rIns="0" bIns="0" anchor="t">
            <a:noAutofit/>
          </a:bodyPr>
          <a:lstStyle/>
          <a:p>
            <a:pPr>
              <a:defRPr sz="2175" b="1">
                <a:solidFill>
                  <a:srgbClr val="AE2434"/>
                </a:solidFill>
                <a:latin typeface="Arial"/>
                <a:ea typeface="Arial"/>
                <a:cs typeface="Arial"/>
              </a:defRPr>
            </a:pPr>
            <a:r>
              <a:rPr sz="2175" b="1">
                <a:solidFill>
                  <a:srgbClr val="AE2434"/>
                </a:solidFill>
                <a:latin typeface="Arial"/>
                <a:ea typeface="Arial"/>
                <a:cs typeface="Arial"/>
              </a:rPr>
              <a:t>During the meeting</a:t>
            </a:r>
          </a:p>
        </p:txBody>
      </p:sp>
      <p:sp>
        <p:nvSpPr>
          <p:cNvPr id="7" name="Rectangle 6">
            <a:extLst>
              <a:ext uri="{FF2B5EF4-FFF2-40B4-BE49-F238E27FC236}">
                <a16:creationId xmlns:a16="http://schemas.microsoft.com/office/drawing/2014/main" id="{1DB73FDD-1F6A-493D-9CC8-81EA126E14A6}"/>
              </a:ext>
            </a:extLst>
          </p:cNvPr>
          <p:cNvSpPr>
            <a:spLocks noGrp="1"/>
          </p:cNvSpPr>
          <p:nvPr/>
        </p:nvSpPr>
        <p:spPr>
          <a:xfrm>
            <a:off x="6477000" y="2028825"/>
            <a:ext cx="5048250" cy="1000125"/>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Introduce yourself to your regional VP. Ask specific questions and compare experiences.</a:t>
            </a:r>
          </a:p>
        </p:txBody>
      </p:sp>
      <p:sp>
        <p:nvSpPr>
          <p:cNvPr id="8" name="Rectangle 7">
            <a:extLst>
              <a:ext uri="{FF2B5EF4-FFF2-40B4-BE49-F238E27FC236}">
                <a16:creationId xmlns:a16="http://schemas.microsoft.com/office/drawing/2014/main" id="{9B5DFC30-2927-45B0-89A8-675D468D720D}"/>
              </a:ext>
            </a:extLst>
          </p:cNvPr>
          <p:cNvSpPr>
            <a:spLocks noGrp="1"/>
          </p:cNvSpPr>
          <p:nvPr/>
        </p:nvSpPr>
        <p:spPr>
          <a:xfrm>
            <a:off x="609600" y="3648075"/>
            <a:ext cx="5048250" cy="342900"/>
          </a:xfrm>
          <a:prstGeom prst="rect">
            <a:avLst/>
          </a:prstGeom>
          <a:noFill/>
          <a:ln w="0">
            <a:noFill/>
          </a:ln>
        </p:spPr>
        <p:txBody>
          <a:bodyPr lIns="0" tIns="0" rIns="0" bIns="0" anchor="t">
            <a:noAutofit/>
          </a:bodyPr>
          <a:lstStyle/>
          <a:p>
            <a:pPr>
              <a:defRPr sz="2175" b="1">
                <a:solidFill>
                  <a:srgbClr val="AE2434"/>
                </a:solidFill>
                <a:latin typeface="Arial"/>
                <a:ea typeface="Arial"/>
                <a:cs typeface="Arial"/>
              </a:defRPr>
            </a:pPr>
            <a:r>
              <a:rPr sz="2175" b="1">
                <a:solidFill>
                  <a:srgbClr val="AE2434"/>
                </a:solidFill>
                <a:latin typeface="Arial"/>
                <a:ea typeface="Arial"/>
                <a:cs typeface="Arial"/>
              </a:rPr>
              <a:t>Between sessions</a:t>
            </a:r>
          </a:p>
        </p:txBody>
      </p:sp>
      <p:sp>
        <p:nvSpPr>
          <p:cNvPr id="9" name="Rectangle 8">
            <a:extLst>
              <a:ext uri="{FF2B5EF4-FFF2-40B4-BE49-F238E27FC236}">
                <a16:creationId xmlns:a16="http://schemas.microsoft.com/office/drawing/2014/main" id="{165FCC5F-535D-4313-B6A1-D4A94E824F3D}"/>
              </a:ext>
            </a:extLst>
          </p:cNvPr>
          <p:cNvSpPr>
            <a:spLocks noGrp="1"/>
          </p:cNvSpPr>
          <p:nvPr/>
        </p:nvSpPr>
        <p:spPr>
          <a:xfrm>
            <a:off x="609600" y="4086225"/>
            <a:ext cx="5048250" cy="1000125"/>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Use networking time to find colleagues working on similar campus concerns.</a:t>
            </a:r>
          </a:p>
        </p:txBody>
      </p:sp>
      <p:sp>
        <p:nvSpPr>
          <p:cNvPr id="10" name="Rectangle 9">
            <a:extLst>
              <a:ext uri="{FF2B5EF4-FFF2-40B4-BE49-F238E27FC236}">
                <a16:creationId xmlns:a16="http://schemas.microsoft.com/office/drawing/2014/main" id="{9ED74129-6D88-415E-B088-C9CD2D226639}"/>
              </a:ext>
            </a:extLst>
          </p:cNvPr>
          <p:cNvSpPr>
            <a:spLocks noGrp="1"/>
          </p:cNvSpPr>
          <p:nvPr/>
        </p:nvSpPr>
        <p:spPr>
          <a:xfrm>
            <a:off x="6477000" y="3648075"/>
            <a:ext cx="5048250" cy="342900"/>
          </a:xfrm>
          <a:prstGeom prst="rect">
            <a:avLst/>
          </a:prstGeom>
          <a:noFill/>
          <a:ln w="0">
            <a:noFill/>
          </a:ln>
        </p:spPr>
        <p:txBody>
          <a:bodyPr lIns="0" tIns="0" rIns="0" bIns="0" anchor="t">
            <a:noAutofit/>
          </a:bodyPr>
          <a:lstStyle/>
          <a:p>
            <a:pPr>
              <a:defRPr sz="2175" b="1">
                <a:solidFill>
                  <a:srgbClr val="AE2434"/>
                </a:solidFill>
                <a:latin typeface="Arial"/>
                <a:ea typeface="Arial"/>
                <a:cs typeface="Arial"/>
              </a:defRPr>
            </a:pPr>
            <a:r>
              <a:rPr sz="2175" b="1">
                <a:solidFill>
                  <a:srgbClr val="AE2434"/>
                </a:solidFill>
                <a:latin typeface="Arial"/>
                <a:ea typeface="Arial"/>
                <a:cs typeface="Arial"/>
              </a:rPr>
              <a:t>After the meeting</a:t>
            </a:r>
          </a:p>
        </p:txBody>
      </p:sp>
      <p:sp>
        <p:nvSpPr>
          <p:cNvPr id="11" name="Rectangle 10">
            <a:extLst>
              <a:ext uri="{FF2B5EF4-FFF2-40B4-BE49-F238E27FC236}">
                <a16:creationId xmlns:a16="http://schemas.microsoft.com/office/drawing/2014/main" id="{8F4652F9-3040-405A-BDD7-A367D8680B72}"/>
              </a:ext>
            </a:extLst>
          </p:cNvPr>
          <p:cNvSpPr>
            <a:spLocks noGrp="1"/>
          </p:cNvSpPr>
          <p:nvPr/>
        </p:nvSpPr>
        <p:spPr>
          <a:xfrm>
            <a:off x="6477000" y="4086225"/>
            <a:ext cx="5048250" cy="1000125"/>
          </a:xfrm>
          <a:prstGeom prst="rect">
            <a:avLst/>
          </a:prstGeom>
          <a:noFill/>
          <a:ln w="0">
            <a:noFill/>
          </a:ln>
        </p:spPr>
        <p:txBody>
          <a:bodyPr lIns="0" tIns="0" rIns="0" bIns="0" anchor="t">
            <a:noAutofit/>
          </a:bodyPr>
          <a:lstStyle/>
          <a:p>
            <a:pPr>
              <a:defRPr sz="1875" b="0">
                <a:solidFill>
                  <a:srgbClr val="242936"/>
                </a:solidFill>
                <a:latin typeface="Arial"/>
                <a:ea typeface="Arial"/>
                <a:cs typeface="Arial"/>
              </a:defRPr>
            </a:pPr>
            <a:r>
              <a:rPr sz="1875" b="0">
                <a:solidFill>
                  <a:srgbClr val="242936"/>
                </a:solidFill>
                <a:latin typeface="Arial"/>
                <a:ea typeface="Arial"/>
                <a:cs typeface="Arial"/>
              </a:rPr>
              <a:t>Report back to your campus and follow up on contacts or shared work.</a:t>
            </a:r>
          </a:p>
        </p:txBody>
      </p:sp>
      <p:cxnSp>
        <p:nvCxnSpPr>
          <p:cNvPr id="14" name="Gold Footer Divider"/>
          <p:cNvCxnSpPr/>
          <p:nvPr/>
        </p:nvCxnSpPr>
        <p:spPr>
          <a:xfrm>
            <a:off x="609600" y="6195060"/>
            <a:ext cx="10972750" cy="0"/>
          </a:xfrm>
          <a:prstGeom prst="line">
            <a:avLst/>
          </a:prstGeom>
          <a:ln w="9525">
            <a:solidFill>
              <a:srgbClr val="C9A227"/>
            </a:solidFill>
          </a:ln>
        </p:spPr>
      </p:cxnSp>
    </p:spTree>
    <p:extLst>
      <p:ext uri="{BB962C8B-B14F-4D97-AF65-F5344CB8AC3E}">
        <p14:creationId xmlns:p14="http://schemas.microsoft.com/office/powerpoint/2010/main" val="1188578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Gold Border Frame"/>
          <p:cNvSpPr/>
          <p:nvPr/>
        </p:nvSpPr>
        <p:spPr>
          <a:xfrm>
            <a:off x="228600" y="228600"/>
            <a:ext cx="11734800" cy="6400800"/>
          </a:xfrm>
          <a:prstGeom prst="rect">
            <a:avLst/>
          </a:prstGeom>
          <a:noFill/>
          <a:ln w="19050">
            <a:solidFill>
              <a:srgbClr val="C9A227"/>
            </a:solidFill>
          </a:ln>
        </p:spPr>
        <p:txBody>
          <a:bodyPr/>
          <a:lstStyle/>
          <a:p>
            <a:endParaRPr/>
          </a:p>
        </p:txBody>
      </p:sp>
      <p:sp>
        <p:nvSpPr>
          <p:cNvPr id="15" name="Rectangle 14">
            <a:extLst>
              <a:ext uri="{FF2B5EF4-FFF2-40B4-BE49-F238E27FC236}">
                <a16:creationId xmlns:a16="http://schemas.microsoft.com/office/drawing/2014/main" id="{DF125894-6078-48DF-9FD1-2FDBC73858A5}"/>
              </a:ext>
            </a:extLst>
          </p:cNvPr>
          <p:cNvSpPr>
            <a:spLocks noGrp="1"/>
          </p:cNvSpPr>
          <p:nvPr/>
        </p:nvSpPr>
        <p:spPr>
          <a:xfrm>
            <a:off x="609600" y="457200"/>
            <a:ext cx="10572750" cy="619125"/>
          </a:xfrm>
          <a:prstGeom prst="rect">
            <a:avLst/>
          </a:prstGeom>
          <a:noFill/>
          <a:ln w="0">
            <a:noFill/>
          </a:ln>
        </p:spPr>
        <p:txBody>
          <a:bodyPr lIns="0" tIns="0" rIns="0" bIns="0" anchor="t">
            <a:noAutofit/>
          </a:bodyPr>
          <a:lstStyle/>
          <a:p>
            <a:pPr>
              <a:defRPr sz="3300" b="1">
                <a:solidFill>
                  <a:srgbClr val="22294D"/>
                </a:solidFill>
                <a:latin typeface="Arial"/>
                <a:ea typeface="Arial"/>
                <a:cs typeface="Arial"/>
              </a:defRPr>
            </a:pPr>
            <a:r>
              <a:rPr sz="3300" b="1" dirty="0">
                <a:solidFill>
                  <a:srgbClr val="22294D"/>
                </a:solidFill>
                <a:latin typeface="Arial"/>
                <a:ea typeface="Arial"/>
                <a:cs typeface="Arial"/>
              </a:rPr>
              <a:t>Resources and </a:t>
            </a:r>
            <a:r>
              <a:rPr lang="en-US" sz="3300" b="1" dirty="0">
                <a:solidFill>
                  <a:srgbClr val="22294D"/>
                </a:solidFill>
                <a:latin typeface="Arial"/>
                <a:ea typeface="Arial"/>
                <a:cs typeface="Arial"/>
              </a:rPr>
              <a:t>Q</a:t>
            </a:r>
            <a:r>
              <a:rPr sz="3300" b="1" dirty="0">
                <a:solidFill>
                  <a:srgbClr val="22294D"/>
                </a:solidFill>
                <a:latin typeface="Arial"/>
                <a:ea typeface="Arial"/>
                <a:cs typeface="Arial"/>
              </a:rPr>
              <a:t>uestions</a:t>
            </a:r>
          </a:p>
        </p:txBody>
      </p:sp>
      <p:sp>
        <p:nvSpPr>
          <p:cNvPr id="2" name="Rectangle 1">
            <a:extLst>
              <a:ext uri="{FF2B5EF4-FFF2-40B4-BE49-F238E27FC236}">
                <a16:creationId xmlns:a16="http://schemas.microsoft.com/office/drawing/2014/main" id="{1E56966D-87BD-4BEE-860A-F740F5C8B267}"/>
              </a:ext>
            </a:extLst>
          </p:cNvPr>
          <p:cNvSpPr>
            <a:spLocks noGrp="1"/>
          </p:cNvSpPr>
          <p:nvPr/>
        </p:nvSpPr>
        <p:spPr>
          <a:xfrm>
            <a:off x="11182350" y="6305550"/>
            <a:ext cx="419100" cy="2667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14</a:t>
            </a:r>
          </a:p>
        </p:txBody>
      </p:sp>
      <p:sp>
        <p:nvSpPr>
          <p:cNvPr id="4" name="Rectangle 3">
            <a:extLst>
              <a:ext uri="{FF2B5EF4-FFF2-40B4-BE49-F238E27FC236}">
                <a16:creationId xmlns:a16="http://schemas.microsoft.com/office/drawing/2014/main" id="{4DA6FD5A-F6F0-48F0-A9F3-24A708AB4EF9}"/>
              </a:ext>
            </a:extLst>
          </p:cNvPr>
          <p:cNvSpPr>
            <a:spLocks noGrp="1"/>
          </p:cNvSpPr>
          <p:nvPr/>
        </p:nvSpPr>
        <p:spPr>
          <a:xfrm>
            <a:off x="609600" y="1562100"/>
            <a:ext cx="5905500" cy="428625"/>
          </a:xfrm>
          <a:prstGeom prst="rect">
            <a:avLst/>
          </a:prstGeom>
          <a:noFill/>
          <a:ln w="0">
            <a:noFill/>
          </a:ln>
        </p:spPr>
        <p:txBody>
          <a:bodyPr lIns="0" tIns="0" rIns="0" bIns="0" anchor="t">
            <a:noAutofit/>
          </a:bodyPr>
          <a:lstStyle/>
          <a:p>
            <a:pPr>
              <a:defRPr sz="2325" b="1">
                <a:solidFill>
                  <a:srgbClr val="AE2434"/>
                </a:solidFill>
                <a:latin typeface="Arial"/>
                <a:ea typeface="Arial"/>
                <a:cs typeface="Arial"/>
              </a:defRPr>
            </a:pPr>
            <a:r>
              <a:rPr sz="2325" b="1">
                <a:solidFill>
                  <a:srgbClr val="AE2434"/>
                </a:solidFill>
                <a:latin typeface="Arial"/>
                <a:ea typeface="Arial"/>
                <a:cs typeface="Arial"/>
              </a:rPr>
              <a:t>Meeting materials</a:t>
            </a:r>
          </a:p>
        </p:txBody>
      </p:sp>
      <p:sp>
        <p:nvSpPr>
          <p:cNvPr id="5" name="Rectangle 4">
            <a:extLst>
              <a:ext uri="{FF2B5EF4-FFF2-40B4-BE49-F238E27FC236}">
                <a16:creationId xmlns:a16="http://schemas.microsoft.com/office/drawing/2014/main" id="{9933031D-DF71-41FC-9908-A97E8C4BAD9E}"/>
              </a:ext>
            </a:extLst>
          </p:cNvPr>
          <p:cNvSpPr>
            <a:spLocks noGrp="1"/>
          </p:cNvSpPr>
          <p:nvPr/>
        </p:nvSpPr>
        <p:spPr>
          <a:xfrm>
            <a:off x="609600" y="2162175"/>
            <a:ext cx="6096000" cy="952500"/>
          </a:xfrm>
          <a:prstGeom prst="rect">
            <a:avLst/>
          </a:prstGeom>
          <a:noFill/>
          <a:ln w="0">
            <a:noFill/>
          </a:ln>
        </p:spPr>
        <p:txBody>
          <a:bodyPr lIns="0" tIns="0" rIns="0" bIns="0" anchor="t">
            <a:noAutofit/>
          </a:bodyPr>
          <a:lstStyle/>
          <a:p>
            <a:pPr>
              <a:defRPr sz="2250" b="0">
                <a:solidFill>
                  <a:srgbClr val="242936"/>
                </a:solidFill>
                <a:latin typeface="Arial"/>
                <a:ea typeface="Arial"/>
                <a:cs typeface="Arial"/>
              </a:defRPr>
            </a:pPr>
            <a:r>
              <a:rPr sz="2250" b="0">
                <a:solidFill>
                  <a:srgbClr val="242936"/>
                </a:solidFill>
                <a:latin typeface="Arial"/>
                <a:ea typeface="Arial"/>
                <a:cs typeface="Arial"/>
              </a:rPr>
              <a:t>Fall 2026 agenda</a:t>
            </a:r>
          </a:p>
          <a:p>
            <a:pPr>
              <a:defRPr sz="2250" b="0">
                <a:solidFill>
                  <a:srgbClr val="242936"/>
                </a:solidFill>
                <a:latin typeface="Arial"/>
                <a:ea typeface="Arial"/>
                <a:cs typeface="Arial"/>
              </a:defRPr>
            </a:pPr>
            <a:r>
              <a:rPr sz="2250" b="0">
                <a:solidFill>
                  <a:srgbClr val="242936"/>
                </a:solidFill>
                <a:latin typeface="Arial"/>
                <a:ea typeface="Arial"/>
                <a:cs typeface="Arial"/>
              </a:rPr>
              <a:t>Spring 2026 meeting minutes</a:t>
            </a:r>
          </a:p>
        </p:txBody>
      </p:sp>
      <p:sp>
        <p:nvSpPr>
          <p:cNvPr id="6" name="Rectangle 5">
            <a:extLst>
              <a:ext uri="{FF2B5EF4-FFF2-40B4-BE49-F238E27FC236}">
                <a16:creationId xmlns:a16="http://schemas.microsoft.com/office/drawing/2014/main" id="{F0189CDE-A05D-4E8A-AEEE-DC9E9EA254B3}"/>
              </a:ext>
            </a:extLst>
          </p:cNvPr>
          <p:cNvSpPr>
            <a:spLocks noGrp="1"/>
          </p:cNvSpPr>
          <p:nvPr/>
        </p:nvSpPr>
        <p:spPr>
          <a:xfrm>
            <a:off x="609600" y="3524250"/>
            <a:ext cx="5715000" cy="400050"/>
          </a:xfrm>
          <a:prstGeom prst="rect">
            <a:avLst/>
          </a:prstGeom>
          <a:noFill/>
          <a:ln w="0">
            <a:noFill/>
          </a:ln>
        </p:spPr>
        <p:txBody>
          <a:bodyPr lIns="0" tIns="0" rIns="0" bIns="0" anchor="t">
            <a:noAutofit/>
          </a:bodyPr>
          <a:lstStyle/>
          <a:p>
            <a:pPr>
              <a:defRPr sz="2325" b="1">
                <a:solidFill>
                  <a:srgbClr val="AE2434"/>
                </a:solidFill>
                <a:latin typeface="Arial"/>
                <a:ea typeface="Arial"/>
                <a:cs typeface="Arial"/>
              </a:defRPr>
            </a:pPr>
            <a:r>
              <a:rPr lang="en-US" sz="2325" b="1" dirty="0">
                <a:solidFill>
                  <a:srgbClr val="AE2434"/>
                </a:solidFill>
                <a:latin typeface="Arial"/>
                <a:ea typeface="Arial"/>
                <a:cs typeface="Arial"/>
              </a:rPr>
              <a:t>TCFS Orientation Feedback</a:t>
            </a:r>
            <a:endParaRPr sz="2325" b="1" dirty="0">
              <a:solidFill>
                <a:srgbClr val="AE2434"/>
              </a:solidFill>
              <a:latin typeface="Arial"/>
              <a:ea typeface="Arial"/>
              <a:cs typeface="Arial"/>
            </a:endParaRPr>
          </a:p>
        </p:txBody>
      </p:sp>
      <p:pic>
        <p:nvPicPr>
          <p:cNvPr id="40" name="QR Feedback Code"/>
          <p:cNvPicPr>
            <a:picLocks noChangeAspect="1"/>
          </p:cNvPicPr>
          <p:nvPr/>
        </p:nvPicPr>
        <p:blipFill>
          <a:blip r:embed="rId3"/>
          <a:stretch>
            <a:fillRect/>
          </a:stretch>
        </p:blipFill>
        <p:spPr>
          <a:xfrm>
            <a:off x="609600" y="4033520"/>
            <a:ext cx="1440180" cy="1440180"/>
          </a:xfrm>
          <a:prstGeom prst="rect">
            <a:avLst/>
          </a:prstGeom>
          <a:ln w="19050">
            <a:solidFill>
              <a:srgbClr val="C9A227"/>
            </a:solidFill>
          </a:ln>
        </p:spPr>
      </p:pic>
      <p:sp>
        <p:nvSpPr>
          <p:cNvPr id="41" name="QR Caption"/>
          <p:cNvSpPr>
            <a:spLocks noGrp="1"/>
          </p:cNvSpPr>
          <p:nvPr/>
        </p:nvSpPr>
        <p:spPr>
          <a:xfrm>
            <a:off x="609600" y="5568950"/>
            <a:ext cx="2971800" cy="342900"/>
          </a:xfrm>
          <a:prstGeom prst="rect">
            <a:avLst/>
          </a:prstGeom>
          <a:noFill/>
          <a:ln w="0">
            <a:noFill/>
          </a:ln>
        </p:spPr>
        <p:txBody>
          <a:bodyPr lIns="0" tIns="0" rIns="0" bIns="0" anchor="t">
            <a:noAutofit/>
          </a:bodyPr>
          <a:lstStyle/>
          <a:p>
            <a:pPr>
              <a:defRPr sz="1275" b="0">
                <a:solidFill>
                  <a:srgbClr val="596273"/>
                </a:solidFill>
                <a:latin typeface="Arial"/>
                <a:ea typeface="Arial"/>
                <a:cs typeface="Arial"/>
              </a:defRPr>
            </a:pPr>
            <a:r>
              <a:rPr sz="1275" b="0">
                <a:solidFill>
                  <a:srgbClr val="596273"/>
                </a:solidFill>
                <a:latin typeface="Arial"/>
                <a:ea typeface="Arial"/>
                <a:cs typeface="Arial"/>
              </a:rPr>
              <a:t>Scan to share your feedback</a:t>
            </a:r>
          </a:p>
        </p:txBody>
      </p:sp>
      <p:pic>
        <p:nvPicPr>
          <p:cNvPr id="26" name="Picture 25"/>
          <p:cNvPicPr>
            <a:picLocks noChangeAspect="1"/>
          </p:cNvPicPr>
          <p:nvPr/>
        </p:nvPicPr>
        <p:blipFill>
          <a:blip r:embed="rId4"/>
          <a:stretch/>
        </p:blipFill>
        <p:spPr>
          <a:xfrm>
            <a:off x="7886700" y="1720063"/>
            <a:ext cx="3095625" cy="3084500"/>
          </a:xfrm>
          <a:prstGeom prst="rect">
            <a:avLst/>
          </a:prstGeom>
        </p:spPr>
      </p:pic>
      <p:sp>
        <p:nvSpPr>
          <p:cNvPr id="13" name="Rectangle 12">
            <a:extLst>
              <a:ext uri="{FF2B5EF4-FFF2-40B4-BE49-F238E27FC236}">
                <a16:creationId xmlns:a16="http://schemas.microsoft.com/office/drawing/2014/main" id="{ABECD78F-9DC6-4F4E-9E65-40DCBFEC9E13}"/>
              </a:ext>
            </a:extLst>
          </p:cNvPr>
          <p:cNvSpPr>
            <a:spLocks noGrp="1"/>
          </p:cNvSpPr>
          <p:nvPr/>
        </p:nvSpPr>
        <p:spPr>
          <a:xfrm>
            <a:off x="7486650" y="5124450"/>
            <a:ext cx="4191000" cy="342900"/>
          </a:xfrm>
          <a:prstGeom prst="rect">
            <a:avLst/>
          </a:prstGeom>
          <a:noFill/>
          <a:ln w="0">
            <a:noFill/>
          </a:ln>
        </p:spPr>
        <p:txBody>
          <a:bodyPr lIns="0" tIns="0" rIns="0" bIns="0" anchor="t">
            <a:noAutofit/>
          </a:bodyPr>
          <a:lstStyle/>
          <a:p>
            <a:pPr>
              <a:defRPr sz="1875" b="1">
                <a:solidFill>
                  <a:srgbClr val="AE2434"/>
                </a:solidFill>
                <a:latin typeface="Arial"/>
                <a:ea typeface="Arial"/>
                <a:cs typeface="Arial"/>
              </a:defRPr>
            </a:pPr>
            <a:r>
              <a:rPr sz="1875" b="1">
                <a:solidFill>
                  <a:srgbClr val="AE2434"/>
                </a:solidFill>
                <a:latin typeface="Arial"/>
                <a:ea typeface="Arial"/>
                <a:cs typeface="Arial"/>
              </a:rPr>
              <a:t>Executive office</a:t>
            </a:r>
          </a:p>
        </p:txBody>
      </p:sp>
      <p:sp>
        <p:nvSpPr>
          <p:cNvPr id="14" name="Rectangle 13">
            <a:extLst>
              <a:ext uri="{FF2B5EF4-FFF2-40B4-BE49-F238E27FC236}">
                <a16:creationId xmlns:a16="http://schemas.microsoft.com/office/drawing/2014/main" id="{67782C96-42F4-40B4-A01C-B28D856161E9}"/>
              </a:ext>
            </a:extLst>
          </p:cNvPr>
          <p:cNvSpPr>
            <a:spLocks noGrp="1"/>
          </p:cNvSpPr>
          <p:nvPr/>
        </p:nvSpPr>
        <p:spPr>
          <a:xfrm>
            <a:off x="7486650" y="5543550"/>
            <a:ext cx="4238625" cy="352425"/>
          </a:xfrm>
          <a:prstGeom prst="rect">
            <a:avLst/>
          </a:prstGeom>
          <a:noFill/>
          <a:ln w="0">
            <a:noFill/>
          </a:ln>
        </p:spPr>
        <p:txBody>
          <a:bodyPr lIns="0" tIns="0" rIns="0" bIns="0" anchor="t">
            <a:noAutofit/>
          </a:bodyPr>
          <a:lstStyle/>
          <a:p>
            <a:pPr>
              <a:defRPr sz="1800" b="0">
                <a:solidFill>
                  <a:srgbClr val="22294D"/>
                </a:solidFill>
                <a:latin typeface="Arial"/>
                <a:ea typeface="Arial"/>
                <a:cs typeface="Arial"/>
              </a:defRPr>
            </a:pPr>
            <a:r>
              <a:rPr sz="1800" b="0">
                <a:solidFill>
                  <a:srgbClr val="22294D"/>
                </a:solidFill>
                <a:latin typeface="Arial"/>
                <a:ea typeface="Arial"/>
                <a:cs typeface="Arial"/>
                <a:hlinkClick r:id="rId5"/>
              </a:rPr>
              <a:t>TCFS_meeting@yahoo.com</a:t>
            </a:r>
          </a:p>
        </p:txBody>
      </p:sp>
      <p:cxnSp>
        <p:nvCxnSpPr>
          <p:cNvPr id="28" name="Gold Footer Divider"/>
          <p:cNvCxnSpPr/>
          <p:nvPr/>
        </p:nvCxnSpPr>
        <p:spPr>
          <a:xfrm>
            <a:off x="609600" y="6195060"/>
            <a:ext cx="10972750" cy="0"/>
          </a:xfrm>
          <a:prstGeom prst="line">
            <a:avLst/>
          </a:prstGeom>
          <a:ln w="9525">
            <a:solidFill>
              <a:srgbClr val="C9A227"/>
            </a:solidFill>
          </a:ln>
        </p:spPr>
      </p:cxnSp>
    </p:spTree>
    <p:extLst>
      <p:ext uri="{BB962C8B-B14F-4D97-AF65-F5344CB8AC3E}">
        <p14:creationId xmlns:p14="http://schemas.microsoft.com/office/powerpoint/2010/main" val="130969248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685C673-A941-4E42-A1D6-FD0048C5CF63}">
  <we:reference id="WA200010001" version="1.0.0.1" store="Omex" storeType="OMEX"/>
  <we:alternateReferences>
    <we:reference id="WA200010001" version="1.0.0.1" store="WA200010001" storeType="OMEX"/>
  </we:alternateReferences>
  <we:properties>
    <we:property name="claude.fileId" value="&quot;2ac5415c-48ba-48c4-a0f7-7ba6fc1e4217&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985</TotalTime>
  <Words>1845</Words>
  <Application>Microsoft Macintosh PowerPoint</Application>
  <DocSecurity>0</DocSecurity>
  <PresentationFormat>Widescreen</PresentationFormat>
  <Paragraphs>215</Paragraphs>
  <Slides>14</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Morton, Tabitha</cp:lastModifiedBy>
  <cp:revision>9</cp:revision>
  <dcterms:created xsi:type="dcterms:W3CDTF">2026-09-13T20:35:41Z</dcterms:created>
  <dcterms:modified xsi:type="dcterms:W3CDTF">2026-09-16T21:59:49Z</dcterms:modified>
</cp:coreProperties>
</file>